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65" r:id="rId2"/>
    <p:sldId id="259" r:id="rId3"/>
    <p:sldId id="262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56" r:id="rId14"/>
    <p:sldId id="257" r:id="rId15"/>
    <p:sldId id="258" r:id="rId16"/>
    <p:sldId id="261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88" autoAdjust="0"/>
  </p:normalViewPr>
  <p:slideViewPr>
    <p:cSldViewPr snapToGrid="0">
      <p:cViewPr varScale="1">
        <p:scale>
          <a:sx n="150" d="100"/>
          <a:sy n="150" d="100"/>
        </p:scale>
        <p:origin x="4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4EEE4-62EC-45A4-85E6-1607CE5F0A00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B6706-098B-46A2-9D88-2C42A7B6D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1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dk1"/>
                </a:solidFill>
              </a:rPr>
              <a:t>Hello Everyone and Good morning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tabLst/>
              <a:defRPr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My name is Akhil, and </a:t>
            </a:r>
            <a:r>
              <a:rPr lang="en-US" sz="1200" b="0" i="0" u="none" strike="noStrike" dirty="0">
                <a:solidFill>
                  <a:schemeClr val="dk1"/>
                </a:solidFill>
                <a:effectLst/>
                <a:latin typeface="CMR10"/>
              </a:rPr>
              <a:t>t</a:t>
            </a:r>
            <a:r>
              <a:rPr lang="en-US" sz="1200" dirty="0">
                <a:solidFill>
                  <a:schemeClr val="dk1"/>
                </a:solidFill>
                <a:effectLst/>
                <a:latin typeface="CMR10"/>
              </a:rPr>
              <a:t>oday, 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will give you a brief overview of the Bachelor projects offered by the Data-Intensive Systems Group, highlighting why you should work with us 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.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Interests: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Our group is highly interdisciplinary: among the three of us, we have expertise in data management and data science, NLP, AI/ML, and CSS.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ties us together? we design models and algorithms with a special focus on efficiency, scalability, and interpretability.</a:t>
            </a:r>
            <a:br>
              <a:rPr lang="en-US" dirty="0"/>
            </a:b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[Click] Methods: Our approach to problem solving involves the following three-step process: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Start in the wild, and map real-world problems to abstract CS problems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Devise models and algorithms to solve the problem, and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then evaluate their effectiveness empirically.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[Click] Usual artefacts generated from our research include, but are not limited to, theoretical analysis, meaningful insights from raw data, and prototype implementations/tools.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addition to the professors in the group, here is our amazing team of co-supervisors with whom you will get a chance to work with should you choose a project from our group.</a:t>
            </a:r>
            <a:endParaRPr dirty="0"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Enough publicity, now let’s get down to business!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 am sure most (and ideally all) of you have already read the detailed project descriptions, but here’s a zoomed-out bird’s eye view of the different projects offered and their role in the grand scheme of things, which should give you some perspective. The projects lie broadly in: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[Click] Graph Intelligence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[Click] AI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[Click] NLP and Data Mining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/>
              <a:t>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Graphs are one of the most powerful ways of representing most real-world data, in fact, I am not exaggerating if I say graphs are ubiquitous: from the Web, to public transport systems, and from Genes to Chemical Compounds, we are surround by graph-shaped data.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Our group offers you the opportunity to work on real-world problems on graph-shaped data: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[Click] those listed in the slides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[Click] those listed in the slides</a:t>
            </a:r>
            <a:endParaRPr dirty="0"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462d7462c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If you want to build an attractive profile for jobs in the IT industry today, you can’t shy away from AI (and most importantly LLMs).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Work with us on exciting directions, such as: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[Click] Improving the explainability of AI models,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[Click] Devising Agentic AI-powered reasoning frameworks, and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[Click] Developing methods/tools for improving LLM decoding and inference.</a:t>
            </a:r>
          </a:p>
        </p:txBody>
      </p:sp>
      <p:sp>
        <p:nvSpPr>
          <p:cNvPr id="170" name="Google Shape;170;g2a462d7462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AI and graphs don’t interest you, not to worry, NLP and Data mining to the rescue </a:t>
            </a:r>
            <a:r>
              <a:rPr lang="en-US" dirty="0">
                <a:sym typeface="Wingdings" pitchFamily="2" charset="2"/>
              </a:rPr>
              <a:t>.. </a:t>
            </a:r>
            <a:r>
              <a:rPr lang="en-CH" dirty="0">
                <a:sym typeface="Wingdings" pitchFamily="2" charset="2"/>
              </a:rPr>
              <a:t>Come work with us on: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CH" dirty="0">
                <a:sym typeface="Wingdings" pitchFamily="2" charset="2"/>
              </a:rPr>
              <a:t>[Click] Develop a framework for collecting fresh, multilingual news data and perform large-scale news analytics. </a:t>
            </a:r>
            <a:br>
              <a:rPr lang="en-CH" dirty="0">
                <a:sym typeface="Wingdings" pitchFamily="2" charset="2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[Click] How about improving database optimizers, which are “still” the work horse behind most real-world systems in a variety of sectors such as banking, hospitals, public transport, and more.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Computational Complexity and Game Theory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32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Complexity and Game Theory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48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Complexity and Game Theory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3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Computational Complexity and Game Theory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0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Complexity and Game Theory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Complexity and Game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17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Complexity and Game Theory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7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Complexity and Game Theory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Complexity and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6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Complexity and Game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3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Computational Complexity and Game Theory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November 27 - 2025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Computational Complexity and Game Theory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70A37-9498-4338-8F93-50B70CD20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0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s.au.dk/research/algorithms-data-and-artificial-intelligence/databas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au.dk/research/algorithms-data-and-artificial-intelligence/computational-social-science" TargetMode="External"/><Relationship Id="rId5" Type="http://schemas.openxmlformats.org/officeDocument/2006/relationships/hyperlink" Target="https://cs.au.dk/research/algorithms-data-and-artificial-intelligence/natural-language-processing" TargetMode="External"/><Relationship Id="rId4" Type="http://schemas.openxmlformats.org/officeDocument/2006/relationships/hyperlink" Target="https://cs.au.dk/research/algorithms-data-and-artificial-intelligence/data-mini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55D7-C79E-A28F-43D8-AA4DA1281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ADA </a:t>
            </a:r>
            <a:r>
              <a:rPr lang="da-DK" dirty="0" err="1"/>
              <a:t>section</a:t>
            </a:r>
            <a:br>
              <a:rPr lang="da-DK" dirty="0"/>
            </a:br>
            <a:r>
              <a:rPr lang="da-DK" sz="3600" dirty="0" err="1"/>
              <a:t>Algorithms</a:t>
            </a:r>
            <a:r>
              <a:rPr lang="da-DK" sz="3600" dirty="0"/>
              <a:t>, Data and </a:t>
            </a:r>
            <a:r>
              <a:rPr lang="da-DK" sz="3600" dirty="0" err="1"/>
              <a:t>Artificial</a:t>
            </a:r>
            <a:r>
              <a:rPr lang="da-DK" sz="3600" dirty="0"/>
              <a:t> Intelligence</a:t>
            </a:r>
            <a:br>
              <a:rPr lang="da-DK" dirty="0"/>
            </a:b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2C654-E301-41D7-F26B-CA772963E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" y="3602038"/>
            <a:ext cx="10572750" cy="1655762"/>
          </a:xfrm>
        </p:spPr>
        <p:txBody>
          <a:bodyPr>
            <a:normAutofit/>
          </a:bodyPr>
          <a:lstStyle/>
          <a:p>
            <a:r>
              <a:rPr lang="en-US" dirty="0"/>
              <a:t>Algorithms, Data Structures and Foundations of Machine Learning (Contact: Chris)</a:t>
            </a:r>
          </a:p>
          <a:p>
            <a:r>
              <a:rPr lang="da-DK" dirty="0"/>
              <a:t>Data-Intensive Systems (Contact: </a:t>
            </a:r>
            <a:r>
              <a:rPr lang="da-DK" dirty="0" err="1"/>
              <a:t>Akhil</a:t>
            </a:r>
            <a:r>
              <a:rPr lang="da-DK" dirty="0"/>
              <a:t>)</a:t>
            </a:r>
            <a:endParaRPr lang="en-US" dirty="0"/>
          </a:p>
          <a:p>
            <a:r>
              <a:rPr lang="en-US" dirty="0"/>
              <a:t>Computational Complexity and Game Theory (Contact: Kristoffer)</a:t>
            </a:r>
          </a:p>
        </p:txBody>
      </p:sp>
    </p:spTree>
    <p:extLst>
      <p:ext uri="{BB962C8B-B14F-4D97-AF65-F5344CB8AC3E}">
        <p14:creationId xmlns:p14="http://schemas.microsoft.com/office/powerpoint/2010/main" val="219650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a-DK"/>
              <a:t>Graph Intelligence</a:t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5984201" y="764275"/>
            <a:ext cx="6074400" cy="1706850"/>
          </a:xfrm>
          <a:prstGeom prst="wedgeEllipseCallout">
            <a:avLst>
              <a:gd name="adj1" fmla="val -78246"/>
              <a:gd name="adj2" fmla="val 23649"/>
            </a:avLst>
          </a:prstGeom>
          <a:solidFill>
            <a:schemeClr val="lt1"/>
          </a:solidFill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eliminate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redundant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attributes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cleaner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leaner, and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easier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</p:txBody>
      </p:sp>
      <p:pic>
        <p:nvPicPr>
          <p:cNvPr id="151" name="Google Shape;151;p5" descr="Networking free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4967" y="169666"/>
            <a:ext cx="833634" cy="83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/>
          <p:nvPr/>
        </p:nvSpPr>
        <p:spPr>
          <a:xfrm>
            <a:off x="5049672" y="4228204"/>
            <a:ext cx="7008928" cy="1092571"/>
          </a:xfrm>
          <a:prstGeom prst="wedgeEllipseCallout">
            <a:avLst>
              <a:gd name="adj1" fmla="val -58747"/>
              <a:gd name="adj2" fmla="val -8026"/>
            </a:avLst>
          </a:prstGeom>
          <a:solidFill>
            <a:schemeClr val="lt1"/>
          </a:solidFill>
          <a:ln w="762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GB" sz="2400" i="1" dirty="0"/>
              <a:t>Can we reliably match nodes across different graphs to evaluate and compare alignment methods?</a:t>
            </a:r>
            <a:r>
              <a:rPr lang="en-GB" sz="2400" dirty="0"/>
              <a:t> </a:t>
            </a:r>
            <a:endParaRPr dirty="0"/>
          </a:p>
        </p:txBody>
      </p:sp>
      <p:sp>
        <p:nvSpPr>
          <p:cNvPr id="153" name="Google Shape;153;p5"/>
          <p:cNvSpPr/>
          <p:nvPr/>
        </p:nvSpPr>
        <p:spPr>
          <a:xfrm>
            <a:off x="5321546" y="2720475"/>
            <a:ext cx="6737055" cy="1417050"/>
          </a:xfrm>
          <a:prstGeom prst="wedgeEllipseCallout">
            <a:avLst>
              <a:gd name="adj1" fmla="val -66085"/>
              <a:gd name="adj2" fmla="val 14598"/>
            </a:avLst>
          </a:prstGeom>
          <a:solidFill>
            <a:schemeClr val="lt1"/>
          </a:solidFill>
          <a:ln w="762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GB" sz="2400" i="1" dirty="0"/>
              <a:t>Can we redesign core graph algorithms to truly exploit GPUs and achieve massive speedups?</a:t>
            </a:r>
            <a:r>
              <a:rPr lang="en-GB" sz="2400" dirty="0"/>
              <a:t> </a:t>
            </a:r>
            <a:endParaRPr dirty="0"/>
          </a:p>
        </p:txBody>
      </p:sp>
      <p:sp>
        <p:nvSpPr>
          <p:cNvPr id="154" name="Google Shape;154;p5"/>
          <p:cNvSpPr/>
          <p:nvPr/>
        </p:nvSpPr>
        <p:spPr>
          <a:xfrm>
            <a:off x="838191" y="1626861"/>
            <a:ext cx="3404100" cy="7080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GB" sz="2000" dirty="0"/>
              <a:t>Red</a:t>
            </a:r>
            <a:r>
              <a:rPr lang="en-GB" sz="2000" baseline="30000" dirty="0"/>
              <a:t>2</a:t>
            </a:r>
            <a:r>
              <a:rPr lang="en-GB" sz="2000" dirty="0"/>
              <a:t>: Redundancy Reduction in Graphs</a:t>
            </a:r>
            <a:endParaRPr lang="en-GB" sz="2400" dirty="0"/>
          </a:p>
        </p:txBody>
      </p:sp>
      <p:pic>
        <p:nvPicPr>
          <p:cNvPr id="156" name="Google Shape;156;p5" descr="Davide Mottin - Research - Aarhus University"/>
          <p:cNvPicPr preferRelativeResize="0"/>
          <p:nvPr/>
        </p:nvPicPr>
        <p:blipFill rotWithShape="1">
          <a:blip r:embed="rId4">
            <a:alphaModFix/>
          </a:blip>
          <a:srcRect l="16254" t="16670" r="15275" b="28330"/>
          <a:stretch/>
        </p:blipFill>
        <p:spPr>
          <a:xfrm>
            <a:off x="206549" y="1524572"/>
            <a:ext cx="829800" cy="83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8" name="Google Shape;158;p5"/>
          <p:cNvSpPr/>
          <p:nvPr/>
        </p:nvSpPr>
        <p:spPr>
          <a:xfrm>
            <a:off x="829804" y="3153018"/>
            <a:ext cx="3404100" cy="769431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000" dirty="0"/>
              <a:t>GAG: Graph Algorithms marry GPUs</a:t>
            </a:r>
            <a:endParaRPr lang="en-GB" sz="3200" b="1" dirty="0">
              <a:solidFill>
                <a:schemeClr val="dk1"/>
              </a:solidFill>
            </a:endParaRPr>
          </a:p>
        </p:txBody>
      </p:sp>
      <p:pic>
        <p:nvPicPr>
          <p:cNvPr id="159" name="Google Shape;159;p5" descr="Davide Mottin - Research - Aarhus University"/>
          <p:cNvPicPr preferRelativeResize="0"/>
          <p:nvPr/>
        </p:nvPicPr>
        <p:blipFill rotWithShape="1">
          <a:blip r:embed="rId4">
            <a:alphaModFix/>
          </a:blip>
          <a:srcRect l="16254" t="16670" r="15275" b="28330"/>
          <a:stretch/>
        </p:blipFill>
        <p:spPr>
          <a:xfrm>
            <a:off x="206549" y="3089649"/>
            <a:ext cx="829800" cy="83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0" name="Google Shape;160;p5"/>
          <p:cNvSpPr/>
          <p:nvPr/>
        </p:nvSpPr>
        <p:spPr>
          <a:xfrm>
            <a:off x="829804" y="4426926"/>
            <a:ext cx="3404100" cy="806457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216"/>
              </a:spcBef>
              <a:buClr>
                <a:schemeClr val="dk1"/>
              </a:buClr>
              <a:buSzPts val="1100"/>
            </a:pPr>
            <a:r>
              <a:rPr lang="en-GB" sz="2000" dirty="0" err="1"/>
              <a:t>BeG</a:t>
            </a:r>
            <a:r>
              <a:rPr lang="en-GB" sz="2000" dirty="0"/>
              <a:t>: A Benchmark for Graph Correspondences</a:t>
            </a:r>
            <a:endParaRPr lang="en-GB" sz="3200" dirty="0"/>
          </a:p>
        </p:txBody>
      </p:sp>
      <p:pic>
        <p:nvPicPr>
          <p:cNvPr id="162" name="Google Shape;162;p5" descr="Davide Mottin - Research - Aarhus University"/>
          <p:cNvPicPr preferRelativeResize="0"/>
          <p:nvPr/>
        </p:nvPicPr>
        <p:blipFill rotWithShape="1">
          <a:blip r:embed="rId4">
            <a:alphaModFix/>
          </a:blip>
          <a:srcRect l="16254" t="16670" r="15275" b="28330"/>
          <a:stretch/>
        </p:blipFill>
        <p:spPr>
          <a:xfrm>
            <a:off x="206549" y="4382504"/>
            <a:ext cx="829800" cy="83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829804" y="5889990"/>
            <a:ext cx="3404100" cy="78188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000" dirty="0">
                <a:latin typeface="Arial" panose="020B0604020202020204" pitchFamily="34" charset="0"/>
              </a:rPr>
              <a:t>Dynamic Query-Aware </a:t>
            </a:r>
            <a:r>
              <a:rPr lang="en-GB" sz="2000" dirty="0" err="1">
                <a:latin typeface="Arial" panose="020B0604020202020204" pitchFamily="34" charset="0"/>
              </a:rPr>
              <a:t>PathRank</a:t>
            </a:r>
            <a:r>
              <a:rPr lang="en-GB" sz="2000" dirty="0">
                <a:latin typeface="Arial" panose="020B0604020202020204" pitchFamily="34" charset="0"/>
              </a:rPr>
              <a:t> Summarization</a:t>
            </a:r>
            <a:endParaRPr lang="en-GB" sz="2000" dirty="0"/>
          </a:p>
        </p:txBody>
      </p:sp>
      <p:pic>
        <p:nvPicPr>
          <p:cNvPr id="166" name="Google Shape;166;p5" descr="Ira Assent - Research - Aarhus University"/>
          <p:cNvPicPr preferRelativeResize="0"/>
          <p:nvPr/>
        </p:nvPicPr>
        <p:blipFill rotWithShape="1">
          <a:blip r:embed="rId5">
            <a:alphaModFix/>
          </a:blip>
          <a:srcRect t="3539" b="29802"/>
          <a:stretch/>
        </p:blipFill>
        <p:spPr>
          <a:xfrm>
            <a:off x="2123991" y="2431950"/>
            <a:ext cx="832500" cy="83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7" name="Google Shape;167;p5"/>
          <p:cNvSpPr/>
          <p:nvPr/>
        </p:nvSpPr>
        <p:spPr>
          <a:xfrm>
            <a:off x="5321546" y="5570125"/>
            <a:ext cx="6737054" cy="1161300"/>
          </a:xfrm>
          <a:prstGeom prst="wedgeEllipseCallout">
            <a:avLst>
              <a:gd name="adj1" fmla="val -74091"/>
              <a:gd name="adj2" fmla="val 9519"/>
            </a:avLst>
          </a:prstGeom>
          <a:solidFill>
            <a:schemeClr val="lt1"/>
          </a:solidFill>
          <a:ln w="76200" cap="flat" cmpd="sng">
            <a:solidFill>
              <a:srgbClr val="FFE5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GB" sz="2400" i="1" dirty="0"/>
              <a:t>Can semantic rankings in knowledge graphs be updated on the fly as queries evolve?</a:t>
            </a:r>
            <a:r>
              <a:rPr lang="en-GB" sz="2400" dirty="0"/>
              <a:t> </a:t>
            </a:r>
            <a:endParaRPr dirty="0"/>
          </a:p>
        </p:txBody>
      </p:sp>
      <p:pic>
        <p:nvPicPr>
          <p:cNvPr id="2" name="Google Shape;162;p5" descr="Davide Mottin - Research - Aarhus University">
            <a:extLst>
              <a:ext uri="{FF2B5EF4-FFF2-40B4-BE49-F238E27FC236}">
                <a16:creationId xmlns:a16="http://schemas.microsoft.com/office/drawing/2014/main" id="{053EB378-AE28-1539-1B06-C46E79E210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254" t="16670" r="15275" b="28330"/>
          <a:stretch/>
        </p:blipFill>
        <p:spPr>
          <a:xfrm>
            <a:off x="186553" y="5864530"/>
            <a:ext cx="829800" cy="832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2" grpId="0" animBg="1"/>
      <p:bldP spid="153" grpId="0" animBg="1"/>
      <p:bldP spid="154" grpId="0" animBg="1"/>
      <p:bldP spid="158" grpId="0" animBg="1"/>
      <p:bldP spid="160" grpId="0" animBg="1"/>
      <p:bldP spid="163" grpId="0" animBg="1"/>
      <p:bldP spid="1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462d7462c_0_14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a-DK"/>
              <a:t>Artificial Intelligence</a:t>
            </a:r>
            <a:endParaRPr/>
          </a:p>
        </p:txBody>
      </p:sp>
      <p:sp>
        <p:nvSpPr>
          <p:cNvPr id="173" name="Google Shape;173;g2a462d7462c_0_14"/>
          <p:cNvSpPr/>
          <p:nvPr/>
        </p:nvSpPr>
        <p:spPr>
          <a:xfrm>
            <a:off x="5390736" y="4973710"/>
            <a:ext cx="6658088" cy="1623900"/>
          </a:xfrm>
          <a:prstGeom prst="wedgeEllipseCallout">
            <a:avLst>
              <a:gd name="adj1" fmla="val -64337"/>
              <a:gd name="adj2" fmla="val -19726"/>
            </a:avLst>
          </a:prstGeom>
          <a:solidFill>
            <a:schemeClr val="lt1"/>
          </a:solidFill>
          <a:ln w="762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GB" sz="2400" i="1" dirty="0"/>
              <a:t>Can we build scalable LLM applications that stay reproducible and cheap through smart caching?</a:t>
            </a:r>
            <a:r>
              <a:rPr lang="en-GB" sz="2400" dirty="0"/>
              <a:t> </a:t>
            </a:r>
            <a:endParaRPr dirty="0"/>
          </a:p>
        </p:txBody>
      </p:sp>
      <p:sp>
        <p:nvSpPr>
          <p:cNvPr id="174" name="Google Shape;174;g2a462d7462c_0_14"/>
          <p:cNvSpPr/>
          <p:nvPr/>
        </p:nvSpPr>
        <p:spPr>
          <a:xfrm>
            <a:off x="5624175" y="3141512"/>
            <a:ext cx="6384036" cy="1623900"/>
          </a:xfrm>
          <a:prstGeom prst="wedgeEllipseCallout">
            <a:avLst>
              <a:gd name="adj1" fmla="val -70551"/>
              <a:gd name="adj2" fmla="val 2732"/>
            </a:avLst>
          </a:prstGeom>
          <a:solidFill>
            <a:schemeClr val="lt1"/>
          </a:solidFill>
          <a:ln w="762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multiple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rounds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self-critique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LLMs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reasoning and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corrections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dirty="0"/>
          </a:p>
        </p:txBody>
      </p:sp>
      <p:pic>
        <p:nvPicPr>
          <p:cNvPr id="175" name="Google Shape;175;g2a462d7462c_0_14"/>
          <p:cNvPicPr preferRelativeResize="0"/>
          <p:nvPr/>
        </p:nvPicPr>
        <p:blipFill rotWithShape="1">
          <a:blip r:embed="rId3">
            <a:alphaModFix/>
          </a:blip>
          <a:srcRect l="24441" t="16631" r="23017" b="11150"/>
          <a:stretch/>
        </p:blipFill>
        <p:spPr>
          <a:xfrm>
            <a:off x="11025537" y="215642"/>
            <a:ext cx="1023287" cy="787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a462d7462c_0_14"/>
          <p:cNvSpPr/>
          <p:nvPr/>
        </p:nvSpPr>
        <p:spPr>
          <a:xfrm>
            <a:off x="838191" y="1555149"/>
            <a:ext cx="3404100" cy="70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dirty="0" err="1">
                <a:solidFill>
                  <a:schemeClr val="dk1"/>
                </a:solidFill>
              </a:rPr>
              <a:t>Explainable</a:t>
            </a:r>
            <a:r>
              <a:rPr lang="da-DK" sz="2000" dirty="0">
                <a:solidFill>
                  <a:schemeClr val="dk1"/>
                </a:solidFill>
              </a:rPr>
              <a:t> AI</a:t>
            </a:r>
            <a:endParaRPr sz="2000" dirty="0"/>
          </a:p>
        </p:txBody>
      </p:sp>
      <p:sp>
        <p:nvSpPr>
          <p:cNvPr id="177" name="Google Shape;177;g2a462d7462c_0_14"/>
          <p:cNvSpPr/>
          <p:nvPr/>
        </p:nvSpPr>
        <p:spPr>
          <a:xfrm>
            <a:off x="838191" y="3599462"/>
            <a:ext cx="3404100" cy="70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GB" sz="2000" dirty="0" err="1">
                <a:latin typeface="Arial" panose="020B0604020202020204" pitchFamily="34" charset="0"/>
              </a:rPr>
              <a:t>CriticBench</a:t>
            </a:r>
            <a:r>
              <a:rPr lang="en-GB" sz="2000" dirty="0">
                <a:latin typeface="Arial" panose="020B0604020202020204" pitchFamily="34" charset="0"/>
              </a:rPr>
              <a:t> Evaluation with New Iterative Methods</a:t>
            </a:r>
            <a:endParaRPr lang="en-GB" sz="2400" dirty="0"/>
          </a:p>
        </p:txBody>
      </p:sp>
      <p:sp>
        <p:nvSpPr>
          <p:cNvPr id="179" name="Google Shape;179;g2a462d7462c_0_14"/>
          <p:cNvSpPr/>
          <p:nvPr/>
        </p:nvSpPr>
        <p:spPr>
          <a:xfrm>
            <a:off x="838191" y="5190962"/>
            <a:ext cx="3404100" cy="101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dirty="0" err="1">
                <a:solidFill>
                  <a:schemeClr val="dk1"/>
                </a:solidFill>
              </a:rPr>
              <a:t>CacheSaver</a:t>
            </a:r>
            <a:r>
              <a:rPr lang="da-DK" sz="2000" dirty="0">
                <a:solidFill>
                  <a:schemeClr val="dk1"/>
                </a:solidFill>
              </a:rPr>
              <a:t>: Efficient, </a:t>
            </a:r>
            <a:r>
              <a:rPr lang="da-DK" sz="2000" dirty="0" err="1">
                <a:solidFill>
                  <a:schemeClr val="dk1"/>
                </a:solidFill>
              </a:rPr>
              <a:t>Cost-effective</a:t>
            </a:r>
            <a:r>
              <a:rPr lang="da-DK" sz="2000" dirty="0">
                <a:solidFill>
                  <a:schemeClr val="dk1"/>
                </a:solidFill>
              </a:rPr>
              <a:t> </a:t>
            </a:r>
            <a:r>
              <a:rPr lang="da-DK" sz="2000" dirty="0" err="1">
                <a:solidFill>
                  <a:schemeClr val="dk1"/>
                </a:solidFill>
              </a:rPr>
              <a:t>Experimentation</a:t>
            </a:r>
            <a:r>
              <a:rPr lang="da-DK" sz="2000" dirty="0">
                <a:solidFill>
                  <a:schemeClr val="dk1"/>
                </a:solidFill>
              </a:rPr>
              <a:t> with </a:t>
            </a:r>
            <a:r>
              <a:rPr lang="da-DK" sz="2000" dirty="0" err="1">
                <a:solidFill>
                  <a:schemeClr val="dk1"/>
                </a:solidFill>
              </a:rPr>
              <a:t>LLMs</a:t>
            </a:r>
            <a:endParaRPr sz="2400" dirty="0"/>
          </a:p>
        </p:txBody>
      </p:sp>
      <p:pic>
        <p:nvPicPr>
          <p:cNvPr id="180" name="Google Shape;180;g2a462d7462c_0_14" descr="Ira Assent - Research - Aarhus University"/>
          <p:cNvPicPr preferRelativeResize="0"/>
          <p:nvPr/>
        </p:nvPicPr>
        <p:blipFill rotWithShape="1">
          <a:blip r:embed="rId4">
            <a:alphaModFix/>
          </a:blip>
          <a:srcRect t="3539" b="29802"/>
          <a:stretch/>
        </p:blipFill>
        <p:spPr>
          <a:xfrm>
            <a:off x="183789" y="1492760"/>
            <a:ext cx="832500" cy="83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1" name="Google Shape;181;g2a462d7462c_0_14"/>
          <p:cNvPicPr preferRelativeResize="0"/>
          <p:nvPr/>
        </p:nvPicPr>
        <p:blipFill rotWithShape="1">
          <a:blip r:embed="rId5">
            <a:alphaModFix/>
          </a:blip>
          <a:srcRect t="11531" b="11539"/>
          <a:stretch/>
        </p:blipFill>
        <p:spPr>
          <a:xfrm>
            <a:off x="183789" y="4339862"/>
            <a:ext cx="829800" cy="85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2" name="Google Shape;182;g2a462d7462c_0_14"/>
          <p:cNvSpPr/>
          <p:nvPr/>
        </p:nvSpPr>
        <p:spPr>
          <a:xfrm>
            <a:off x="5285625" y="1083775"/>
            <a:ext cx="6763200" cy="1411500"/>
          </a:xfrm>
          <a:prstGeom prst="wedgeEllipseCallout">
            <a:avLst>
              <a:gd name="adj1" fmla="val -63487"/>
              <a:gd name="adj2" fmla="val 9132"/>
            </a:avLst>
          </a:prstGeom>
          <a:solidFill>
            <a:schemeClr val="lt1"/>
          </a:solidFill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enhance the explainability of AI-powered models?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 animBg="1"/>
      <p:bldP spid="176" grpId="0" animBg="1"/>
      <p:bldP spid="177" grpId="0" animBg="1"/>
      <p:bldP spid="179" grpId="0" animBg="1"/>
      <p:bldP spid="1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a-DK" dirty="0"/>
              <a:t>Natural Language Processing &amp; Data Mining</a:t>
            </a:r>
            <a:endParaRPr dirty="0"/>
          </a:p>
        </p:txBody>
      </p:sp>
      <p:sp>
        <p:nvSpPr>
          <p:cNvPr id="189" name="Google Shape;189;p6"/>
          <p:cNvSpPr/>
          <p:nvPr/>
        </p:nvSpPr>
        <p:spPr>
          <a:xfrm>
            <a:off x="5581935" y="1690688"/>
            <a:ext cx="6490564" cy="1858713"/>
          </a:xfrm>
          <a:prstGeom prst="wedgeEllipseCallout">
            <a:avLst>
              <a:gd name="adj1" fmla="val -59689"/>
              <a:gd name="adj2" fmla="val -25117"/>
            </a:avLst>
          </a:prstGeom>
          <a:solidFill>
            <a:schemeClr val="lt1"/>
          </a:solidFill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GB" sz="2400" i="1" dirty="0"/>
              <a:t>Can we build scalable pipelines that continuously collect fresh, multilingual news data and perform news analytics?</a:t>
            </a:r>
            <a:r>
              <a:rPr lang="en-GB" sz="2400" dirty="0"/>
              <a:t> </a:t>
            </a:r>
            <a:endParaRPr dirty="0"/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8841" y="120879"/>
            <a:ext cx="973159" cy="97315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/>
          <p:nvPr/>
        </p:nvSpPr>
        <p:spPr>
          <a:xfrm>
            <a:off x="1167113" y="4611193"/>
            <a:ext cx="3621900" cy="939841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da-DK" sz="2000" dirty="0">
                <a:solidFill>
                  <a:schemeClr val="dk1"/>
                </a:solidFill>
              </a:rPr>
            </a:br>
            <a:r>
              <a:rPr lang="da-DK" sz="2000" dirty="0">
                <a:solidFill>
                  <a:schemeClr val="dk1"/>
                </a:solidFill>
              </a:rPr>
              <a:t>Can Bandits Count?</a:t>
            </a:r>
            <a:endParaRPr sz="2000" dirty="0"/>
          </a:p>
        </p:txBody>
      </p:sp>
      <p:pic>
        <p:nvPicPr>
          <p:cNvPr id="194" name="Google Shape;194;p6" descr="Davide Mottin - Research - Aarhus University"/>
          <p:cNvPicPr preferRelativeResize="0"/>
          <p:nvPr/>
        </p:nvPicPr>
        <p:blipFill rotWithShape="1">
          <a:blip r:embed="rId4">
            <a:alphaModFix/>
          </a:blip>
          <a:srcRect l="16254" t="16670" r="15275" b="28330"/>
          <a:stretch/>
        </p:blipFill>
        <p:spPr>
          <a:xfrm>
            <a:off x="197313" y="4611193"/>
            <a:ext cx="829800" cy="83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" name="Google Shape;195;p6"/>
          <p:cNvSpPr/>
          <p:nvPr/>
        </p:nvSpPr>
        <p:spPr>
          <a:xfrm>
            <a:off x="5809311" y="4137306"/>
            <a:ext cx="6263188" cy="1651381"/>
          </a:xfrm>
          <a:prstGeom prst="wedgeEllipseCallout">
            <a:avLst>
              <a:gd name="adj1" fmla="val -64164"/>
              <a:gd name="adj2" fmla="val 6618"/>
            </a:avLst>
          </a:prstGeom>
          <a:solidFill>
            <a:schemeClr val="lt1"/>
          </a:solidFill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GB" sz="2400" i="1" dirty="0"/>
              <a:t>Can multi-armed bandits improve cardinality estimation when query workloads constantly shift?</a:t>
            </a:r>
            <a:r>
              <a:rPr lang="en-GB" sz="2400" dirty="0"/>
              <a:t>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05;p7">
            <a:extLst>
              <a:ext uri="{FF2B5EF4-FFF2-40B4-BE49-F238E27FC236}">
                <a16:creationId xmlns:a16="http://schemas.microsoft.com/office/drawing/2014/main" id="{6F89162E-11EC-3BD9-BDDB-E22636F2B6B3}"/>
              </a:ext>
            </a:extLst>
          </p:cNvPr>
          <p:cNvSpPr/>
          <p:nvPr/>
        </p:nvSpPr>
        <p:spPr>
          <a:xfrm>
            <a:off x="1167113" y="1871695"/>
            <a:ext cx="3621900" cy="8490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000" dirty="0">
                <a:latin typeface="Arial" panose="020B0604020202020204" pitchFamily="34" charset="0"/>
              </a:rPr>
              <a:t>Robust Multilingual News Collection Pipelines</a:t>
            </a:r>
            <a:endParaRPr lang="en-GB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207;p7">
            <a:extLst>
              <a:ext uri="{FF2B5EF4-FFF2-40B4-BE49-F238E27FC236}">
                <a16:creationId xmlns:a16="http://schemas.microsoft.com/office/drawing/2014/main" id="{4F9F7C45-ABF3-3BC1-7DC6-01E377A38F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1531" b="11539"/>
          <a:stretch/>
        </p:blipFill>
        <p:spPr>
          <a:xfrm>
            <a:off x="197313" y="1860123"/>
            <a:ext cx="829800" cy="851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  <p:bldP spid="193" grpId="0" animBg="1"/>
      <p:bldP spid="195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Bachelor Projects 2026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Computational Complexity and Game Theory</a:t>
            </a:r>
          </a:p>
        </p:txBody>
      </p:sp>
    </p:spTree>
    <p:extLst>
      <p:ext uri="{BB962C8B-B14F-4D97-AF65-F5344CB8AC3E}">
        <p14:creationId xmlns:p14="http://schemas.microsoft.com/office/powerpoint/2010/main" val="288292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20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People</a:t>
            </a:r>
          </a:p>
        </p:txBody>
      </p:sp>
      <p:pic>
        <p:nvPicPr>
          <p:cNvPr id="1032" name="Picture 8" descr="https://ipure.nfit.au.dk/current/photos/5b333797-598d-4461-90df-75398836a3b6-Kristoffer_HansenAU_CS_we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1600" y="1906515"/>
            <a:ext cx="1828800" cy="22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6899"/>
            <a:ext cx="1828800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6141" y="4427696"/>
            <a:ext cx="199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Ioannis Caragiannis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1543" y="4427696"/>
            <a:ext cx="2588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Kristoffer Arnsfelt Hansen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054784-E2C8-E052-74B4-2B313B8A4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r="16246"/>
          <a:stretch/>
        </p:blipFill>
        <p:spPr bwMode="auto">
          <a:xfrm>
            <a:off x="9525000" y="1950416"/>
            <a:ext cx="1828800" cy="22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E7A39B-6E15-D20B-3597-F69B97B5E252}"/>
              </a:ext>
            </a:extLst>
          </p:cNvPr>
          <p:cNvSpPr/>
          <p:nvPr/>
        </p:nvSpPr>
        <p:spPr>
          <a:xfrm>
            <a:off x="9599362" y="4427696"/>
            <a:ext cx="1680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Stratis</a:t>
            </a:r>
            <a:r>
              <a:rPr lang="en-US" dirty="0"/>
              <a:t> </a:t>
            </a:r>
            <a:r>
              <a:rPr lang="en-US" dirty="0" err="1"/>
              <a:t>Skoulakis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8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060" y="1482932"/>
            <a:ext cx="8968740" cy="1079024"/>
          </a:xfrm>
        </p:spPr>
        <p:txBody>
          <a:bodyPr>
            <a:normAutofit/>
          </a:bodyPr>
          <a:lstStyle/>
          <a:p>
            <a:r>
              <a:rPr lang="en-US" sz="2400" dirty="0"/>
              <a:t>Randomized Algorithms </a:t>
            </a:r>
            <a:r>
              <a:rPr lang="en-US" sz="2000" dirty="0"/>
              <a:t>(spring, master)</a:t>
            </a:r>
          </a:p>
          <a:p>
            <a:r>
              <a:rPr lang="en-US" sz="2400" dirty="0"/>
              <a:t>Algorithms, Incentives, and Data </a:t>
            </a:r>
            <a:r>
              <a:rPr lang="en-US" sz="2000" dirty="0"/>
              <a:t>(fall, master)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10428" y="1450944"/>
            <a:ext cx="914400" cy="1584244"/>
            <a:chOff x="1010429" y="1755616"/>
            <a:chExt cx="914400" cy="15842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429" y="1755616"/>
              <a:ext cx="914400" cy="1143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037062" y="2970528"/>
              <a:ext cx="86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Ioannis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44278" y="3198463"/>
            <a:ext cx="1046697" cy="1575182"/>
            <a:chOff x="2285400" y="1757694"/>
            <a:chExt cx="1046697" cy="1575182"/>
          </a:xfrm>
        </p:grpSpPr>
        <p:pic>
          <p:nvPicPr>
            <p:cNvPr id="6" name="Picture 8" descr="https://ipure.nfit.au.dk/current/photos/5b333797-598d-4461-90df-75398836a3b6-Kristoffer_HansenAU_CS_we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49" y="1757694"/>
              <a:ext cx="914400" cy="1140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285400" y="2963544"/>
              <a:ext cx="10466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Kristoffer</a:t>
              </a:r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2385060" y="3235564"/>
            <a:ext cx="8968740" cy="1079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Optimization</a:t>
            </a:r>
            <a:r>
              <a:rPr lang="en-US" dirty="0"/>
              <a:t> </a:t>
            </a:r>
            <a:r>
              <a:rPr lang="en-US" sz="2000" dirty="0"/>
              <a:t>(spring, bachelor)</a:t>
            </a:r>
          </a:p>
          <a:p>
            <a:r>
              <a:rPr lang="en-US" sz="2600" dirty="0"/>
              <a:t>Theory of Algorithms and Computational Complexity </a:t>
            </a:r>
            <a:r>
              <a:rPr lang="en-US" sz="2000" dirty="0"/>
              <a:t>(fall, master)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D26A92-45FD-A238-B060-F8285108D944}"/>
              </a:ext>
            </a:extLst>
          </p:cNvPr>
          <p:cNvGrpSpPr/>
          <p:nvPr/>
        </p:nvGrpSpPr>
        <p:grpSpPr>
          <a:xfrm>
            <a:off x="1037061" y="4885770"/>
            <a:ext cx="917285" cy="1607105"/>
            <a:chOff x="2517632" y="1732755"/>
            <a:chExt cx="917285" cy="1607105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2D283E3-A6A1-2982-B191-B7D58F993C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7" r="16246"/>
            <a:stretch/>
          </p:blipFill>
          <p:spPr bwMode="auto">
            <a:xfrm>
              <a:off x="2517632" y="1732755"/>
              <a:ext cx="917285" cy="114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5B885C-7582-F8BF-1138-8124DA7E7C5A}"/>
                </a:ext>
              </a:extLst>
            </p:cNvPr>
            <p:cNvSpPr/>
            <p:nvPr/>
          </p:nvSpPr>
          <p:spPr>
            <a:xfrm>
              <a:off x="2590815" y="2970528"/>
              <a:ext cx="7709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Stratis</a:t>
              </a:r>
              <a:endParaRPr lang="en-US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30451DF-D22A-4815-AAAD-B270243B8153}"/>
              </a:ext>
            </a:extLst>
          </p:cNvPr>
          <p:cNvSpPr txBox="1">
            <a:spLocks/>
          </p:cNvSpPr>
          <p:nvPr/>
        </p:nvSpPr>
        <p:spPr>
          <a:xfrm>
            <a:off x="2385060" y="5275607"/>
            <a:ext cx="896874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Machine Learning in Game Theory and Economics </a:t>
            </a:r>
            <a:r>
              <a:rPr lang="en-US" sz="2000" dirty="0"/>
              <a:t>(spring, master)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773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3050-8B22-4CFC-070B-07EBD056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D0D2B-A3F4-4E23-30CC-60C162030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433E18-8140-2601-8D70-44D6CEBA81B3}"/>
              </a:ext>
            </a:extLst>
          </p:cNvPr>
          <p:cNvGrpSpPr/>
          <p:nvPr/>
        </p:nvGrpSpPr>
        <p:grpSpPr>
          <a:xfrm>
            <a:off x="1010428" y="1450944"/>
            <a:ext cx="914400" cy="1584244"/>
            <a:chOff x="1010429" y="1755616"/>
            <a:chExt cx="914400" cy="15842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CAB983-D6FA-5786-C3DB-8A9FA44C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429" y="1755616"/>
              <a:ext cx="914400" cy="1143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32FF60-2B5D-9F26-C770-C80276C38A76}"/>
                </a:ext>
              </a:extLst>
            </p:cNvPr>
            <p:cNvSpPr/>
            <p:nvPr/>
          </p:nvSpPr>
          <p:spPr>
            <a:xfrm>
              <a:off x="1037062" y="2970528"/>
              <a:ext cx="86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Ioannis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196160-045C-0140-CEBF-4F3295039DE9}"/>
              </a:ext>
            </a:extLst>
          </p:cNvPr>
          <p:cNvGrpSpPr/>
          <p:nvPr/>
        </p:nvGrpSpPr>
        <p:grpSpPr>
          <a:xfrm>
            <a:off x="944278" y="3198463"/>
            <a:ext cx="1046697" cy="1575182"/>
            <a:chOff x="2285400" y="1757694"/>
            <a:chExt cx="1046697" cy="1575182"/>
          </a:xfrm>
        </p:grpSpPr>
        <p:pic>
          <p:nvPicPr>
            <p:cNvPr id="9" name="Picture 8" descr="https://ipure.nfit.au.dk/current/photos/5b333797-598d-4461-90df-75398836a3b6-Kristoffer_HansenAU_CS_web.jpg">
              <a:extLst>
                <a:ext uri="{FF2B5EF4-FFF2-40B4-BE49-F238E27FC236}">
                  <a16:creationId xmlns:a16="http://schemas.microsoft.com/office/drawing/2014/main" id="{CFDDC50B-A1B2-86EE-19DE-4D503B1F8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49" y="1757694"/>
              <a:ext cx="914400" cy="1140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894A42-E88F-BE35-65B7-E74729CCA0E1}"/>
                </a:ext>
              </a:extLst>
            </p:cNvPr>
            <p:cNvSpPr/>
            <p:nvPr/>
          </p:nvSpPr>
          <p:spPr>
            <a:xfrm>
              <a:off x="2285400" y="2963544"/>
              <a:ext cx="10466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Kristoffer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AA5EF5-0AFB-7E4A-388F-14E048958FFE}"/>
              </a:ext>
            </a:extLst>
          </p:cNvPr>
          <p:cNvGrpSpPr/>
          <p:nvPr/>
        </p:nvGrpSpPr>
        <p:grpSpPr>
          <a:xfrm>
            <a:off x="1037061" y="4885770"/>
            <a:ext cx="917285" cy="1607105"/>
            <a:chOff x="2517632" y="1732755"/>
            <a:chExt cx="917285" cy="1607105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1B219E0-5F1F-5ECD-E7EE-8B6B783FF1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7" r="16246"/>
            <a:stretch/>
          </p:blipFill>
          <p:spPr bwMode="auto">
            <a:xfrm>
              <a:off x="2517632" y="1732755"/>
              <a:ext cx="917285" cy="114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A6CD15-DB85-9F62-7311-6080CEB2D848}"/>
                </a:ext>
              </a:extLst>
            </p:cNvPr>
            <p:cNvSpPr/>
            <p:nvPr/>
          </p:nvSpPr>
          <p:spPr>
            <a:xfrm>
              <a:off x="2590815" y="2970528"/>
              <a:ext cx="7709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Stratis</a:t>
              </a:r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F117B85-9AEA-DD5A-6011-C6F2A0A2439B}"/>
              </a:ext>
            </a:extLst>
          </p:cNvPr>
          <p:cNvSpPr txBox="1">
            <a:spLocks/>
          </p:cNvSpPr>
          <p:nvPr/>
        </p:nvSpPr>
        <p:spPr>
          <a:xfrm>
            <a:off x="2385060" y="1805245"/>
            <a:ext cx="8968740" cy="4224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Fair division algorithms, Participatory Budgeting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8AEA0DF-C5E3-1F05-3D16-6A28383E5B21}"/>
              </a:ext>
            </a:extLst>
          </p:cNvPr>
          <p:cNvSpPr txBox="1">
            <a:spLocks/>
          </p:cNvSpPr>
          <p:nvPr/>
        </p:nvSpPr>
        <p:spPr>
          <a:xfrm>
            <a:off x="2385060" y="3502771"/>
            <a:ext cx="8968740" cy="520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Linear Complementarity Problems, Financial Networks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F2A06F-0195-EA55-8264-166E05731AA2}"/>
              </a:ext>
            </a:extLst>
          </p:cNvPr>
          <p:cNvSpPr txBox="1">
            <a:spLocks/>
          </p:cNvSpPr>
          <p:nvPr/>
        </p:nvSpPr>
        <p:spPr>
          <a:xfrm>
            <a:off x="2385060" y="5197796"/>
            <a:ext cx="8968740" cy="520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Reinforcement Learning, Online Learning and Assembly of Calculus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344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Projects can be tailored to suit your interests!</a:t>
            </a:r>
          </a:p>
          <a:p>
            <a:r>
              <a:rPr lang="en-US" dirty="0"/>
              <a:t>We are all on </a:t>
            </a:r>
            <a:r>
              <a:rPr lang="en-US" dirty="0" err="1"/>
              <a:t>Incuba</a:t>
            </a:r>
            <a:r>
              <a:rPr lang="en-US" dirty="0"/>
              <a:t> 4</a:t>
            </a:r>
            <a:r>
              <a:rPr lang="en-US" baseline="30000" dirty="0"/>
              <a:t>th</a:t>
            </a:r>
            <a:r>
              <a:rPr lang="en-US" dirty="0"/>
              <a:t> floor. Come by and say Hi!</a:t>
            </a:r>
          </a:p>
          <a:p>
            <a:r>
              <a:rPr lang="en-US" dirty="0"/>
              <a:t>You are welcome to bring your own ideas for projects or just your thoughts about what you are interested in.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November 27 - 2025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3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1085" y="231642"/>
            <a:ext cx="7501617" cy="40656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</a:rPr>
              <a:t>Bachelor projects in Algorithms</a:t>
            </a:r>
          </a:p>
          <a:p>
            <a:r>
              <a:rPr lang="en-US" dirty="0">
                <a:solidFill>
                  <a:schemeClr val="tx1"/>
                </a:solidFill>
              </a:rPr>
              <a:t>A typical BSc project (and MSc thesis) consists of </a:t>
            </a:r>
          </a:p>
          <a:p>
            <a:pPr marL="466725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reading and </a:t>
            </a:r>
            <a:r>
              <a:rPr lang="en-US" b="1" dirty="0">
                <a:solidFill>
                  <a:schemeClr val="tx1"/>
                </a:solidFill>
              </a:rPr>
              <a:t>understanding in depth </a:t>
            </a:r>
            <a:r>
              <a:rPr lang="en-US" dirty="0">
                <a:solidFill>
                  <a:schemeClr val="tx1"/>
                </a:solidFill>
              </a:rPr>
              <a:t>one or more </a:t>
            </a:r>
            <a:r>
              <a:rPr lang="en-US" b="1" dirty="0">
                <a:solidFill>
                  <a:schemeClr val="tx1"/>
                </a:solidFill>
              </a:rPr>
              <a:t>research papers</a:t>
            </a:r>
          </a:p>
          <a:p>
            <a:pPr marL="466725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getting an overview of </a:t>
            </a:r>
            <a:r>
              <a:rPr lang="en-US" b="1" dirty="0">
                <a:solidFill>
                  <a:schemeClr val="tx1"/>
                </a:solidFill>
              </a:rPr>
              <a:t>related</a:t>
            </a:r>
            <a:r>
              <a:rPr lang="en-US" dirty="0">
                <a:solidFill>
                  <a:schemeClr val="tx1"/>
                </a:solidFill>
              </a:rPr>
              <a:t> results in the </a:t>
            </a:r>
            <a:r>
              <a:rPr lang="en-US" b="1" dirty="0">
                <a:solidFill>
                  <a:schemeClr val="tx1"/>
                </a:solidFill>
              </a:rPr>
              <a:t>literature</a:t>
            </a:r>
          </a:p>
          <a:p>
            <a:pPr marL="466725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implementing</a:t>
            </a:r>
            <a:r>
              <a:rPr lang="en-US" dirty="0">
                <a:solidFill>
                  <a:schemeClr val="tx1"/>
                </a:solidFill>
              </a:rPr>
              <a:t> one or more algorithms / data structures</a:t>
            </a:r>
          </a:p>
          <a:p>
            <a:pPr marL="466725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1"/>
                </a:solidFill>
              </a:rPr>
              <a:t>experimental evaluation</a:t>
            </a:r>
            <a:r>
              <a:rPr lang="en-US" dirty="0">
                <a:solidFill>
                  <a:schemeClr val="tx1"/>
                </a:solidFill>
              </a:rPr>
              <a:t> of the implementation</a:t>
            </a:r>
          </a:p>
          <a:p>
            <a:pPr marL="466725" indent="-28575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writing a </a:t>
            </a:r>
            <a:r>
              <a:rPr lang="en-US" b="1" dirty="0">
                <a:solidFill>
                  <a:schemeClr val="tx1"/>
                </a:solidFill>
              </a:rPr>
              <a:t>report</a:t>
            </a:r>
            <a:r>
              <a:rPr lang="en-US" dirty="0">
                <a:solidFill>
                  <a:schemeClr val="tx1"/>
                </a:solidFill>
              </a:rPr>
              <a:t> summarizing all the above, incl. rephrasing central theory</a:t>
            </a:r>
          </a:p>
          <a:p>
            <a:r>
              <a:rPr lang="en-US" dirty="0">
                <a:solidFill>
                  <a:schemeClr val="tx1"/>
                </a:solidFill>
              </a:rPr>
              <a:t>Depending on ambition of the project group and the progress during semester</a:t>
            </a:r>
          </a:p>
          <a:p>
            <a:pPr marL="466725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technical complexity of algorithms considered</a:t>
            </a:r>
          </a:p>
          <a:p>
            <a:pPr marL="466725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balance between theory / implementation / experimental evaluation</a:t>
            </a:r>
          </a:p>
          <a:p>
            <a:pPr marL="466725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confirm known experiments / first implementation / novel research</a:t>
            </a:r>
          </a:p>
          <a:p>
            <a:pPr marL="466725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project description adjusted based on progress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7" t="1603" r="15543" b="16612"/>
          <a:stretch/>
        </p:blipFill>
        <p:spPr>
          <a:xfrm>
            <a:off x="8313156" y="2401281"/>
            <a:ext cx="1294878" cy="1584462"/>
          </a:xfrm>
          <a:prstGeom prst="rect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44"/>
          <a:stretch/>
        </p:blipFill>
        <p:spPr>
          <a:xfrm>
            <a:off x="10550199" y="2365995"/>
            <a:ext cx="1294815" cy="1655035"/>
          </a:xfrm>
          <a:prstGeom prst="rect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1" t="1073" r="6763" b="26031"/>
          <a:stretch/>
        </p:blipFill>
        <p:spPr>
          <a:xfrm>
            <a:off x="9393624" y="160245"/>
            <a:ext cx="1290397" cy="1729820"/>
          </a:xfrm>
          <a:prstGeom prst="rect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3078" y="4487974"/>
          <a:ext cx="7255443" cy="167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329">
                  <a:extLst>
                    <a:ext uri="{9D8B030D-6E8A-4147-A177-3AD203B41FA5}">
                      <a16:colId xmlns:a16="http://schemas.microsoft.com/office/drawing/2014/main" val="3088240890"/>
                    </a:ext>
                  </a:extLst>
                </a:gridCol>
                <a:gridCol w="166607">
                  <a:extLst>
                    <a:ext uri="{9D8B030D-6E8A-4147-A177-3AD203B41FA5}">
                      <a16:colId xmlns:a16="http://schemas.microsoft.com/office/drawing/2014/main" val="1821597254"/>
                    </a:ext>
                  </a:extLst>
                </a:gridCol>
                <a:gridCol w="6769507">
                  <a:extLst>
                    <a:ext uri="{9D8B030D-6E8A-4147-A177-3AD203B41FA5}">
                      <a16:colId xmlns:a16="http://schemas.microsoft.com/office/drawing/2014/main" val="2496593848"/>
                    </a:ext>
                  </a:extLst>
                </a:gridCol>
              </a:tblGrid>
              <a:tr h="193416">
                <a:tc rowSpan="2"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          Courses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BSc</a:t>
                      </a:r>
                    </a:p>
                  </a:txBody>
                  <a:tcPr marL="0" marR="0" marT="0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/>
                      <a:r>
                        <a:rPr lang="en-US" sz="1400" dirty="0"/>
                        <a:t>Algorithms and Data Structures (CS, 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semester, Brodal)</a:t>
                      </a:r>
                    </a:p>
                    <a:p>
                      <a:pPr marL="0" indent="0" algn="l"/>
                      <a:r>
                        <a:rPr lang="en-US" sz="1400" dirty="0"/>
                        <a:t>Computer Architecture, Networks and Operating Systems (CS &amp; IT 4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semester, Afshani)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Machine Learning (CS, 5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semester, Larsen)</a:t>
                      </a:r>
                    </a:p>
                    <a:p>
                      <a:pPr marL="0" indent="0" algn="l">
                        <a:spcAft>
                          <a:spcPts val="600"/>
                        </a:spcAft>
                      </a:pPr>
                      <a:r>
                        <a:rPr lang="en-US" sz="1400" dirty="0"/>
                        <a:t>Introduction to Programming with Scientific Applications (non-CS, Brodal)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2477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MSc</a:t>
                      </a:r>
                    </a:p>
                  </a:txBody>
                  <a:tcPr marL="0" marR="0" marT="0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/>
                      <a:r>
                        <a:rPr lang="en-US" sz="1400" dirty="0"/>
                        <a:t>Computational Geometry: Theory and Experimentation (CS, 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semester, </a:t>
                      </a:r>
                      <a:r>
                        <a:rPr lang="en-US" sz="1400" dirty="0" err="1"/>
                        <a:t>Afshani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Randomized Algorithms (CS, 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semester, Larsen)</a:t>
                      </a:r>
                    </a:p>
                    <a:p>
                      <a:pPr marL="0" indent="0" algn="l"/>
                      <a:r>
                        <a:rPr lang="en-US" sz="1400" dirty="0"/>
                        <a:t>Cluster</a:t>
                      </a:r>
                      <a:r>
                        <a:rPr lang="en-US" sz="1400" baseline="0" dirty="0"/>
                        <a:t> Analysis</a:t>
                      </a:r>
                      <a:r>
                        <a:rPr lang="en-US" sz="1400" dirty="0"/>
                        <a:t> (CS, 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semester, Schwiegelshohn)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4617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717" y="4694000"/>
            <a:ext cx="1319297" cy="1470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62" y="4666674"/>
            <a:ext cx="1047220" cy="1497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495862" y="4054113"/>
            <a:ext cx="949387" cy="3891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US" b="1" dirty="0" err="1">
                <a:solidFill>
                  <a:schemeClr val="tx1"/>
                </a:solidFill>
              </a:rPr>
              <a:t>Peyman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02751" y="4054113"/>
            <a:ext cx="789710" cy="3891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US" b="1" dirty="0" err="1">
                <a:solidFill>
                  <a:schemeClr val="tx1"/>
                </a:solidFill>
              </a:rPr>
              <a:t>Gerth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78720" y="1951103"/>
            <a:ext cx="846997" cy="3891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chemeClr val="tx1"/>
                </a:solidFill>
              </a:rPr>
              <a:t>Kasper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99140" y="6225411"/>
            <a:ext cx="903599" cy="3891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chemeClr val="tx1"/>
                </a:solidFill>
              </a:rPr>
              <a:t>Andrea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847065" y="6256688"/>
            <a:ext cx="676600" cy="38519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chemeClr val="tx1"/>
                </a:solidFill>
              </a:rPr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3752175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1085" y="231642"/>
            <a:ext cx="7501617" cy="535926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</a:rPr>
              <a:t>Geometric Algorithms</a:t>
            </a:r>
          </a:p>
          <a:p>
            <a:r>
              <a:rPr lang="en-US" dirty="0">
                <a:solidFill>
                  <a:schemeClr val="tx1"/>
                </a:solidFill>
              </a:rPr>
              <a:t>Data set corresponds to points in Euclidean space.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Design algorithms and data structures exploiting geometry.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Problems offered: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Closest Points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Recreate and implement optimal algorithms for 2D and 3D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Coresets</a:t>
            </a:r>
            <a:r>
              <a:rPr lang="en-US" dirty="0">
                <a:solidFill>
                  <a:schemeClr val="tx1"/>
                </a:solidFill>
              </a:rPr>
              <a:t> for Minimum Enclosing Ball.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Find a sphere with minimum radius covering points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Crossover with scalable algorithms: be fast when number of points or dimension are large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Shortest Paths on Open Street Map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 a better job than Google Maps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35391" y="-1"/>
          <a:ext cx="2242401" cy="8180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2401">
                  <a:extLst>
                    <a:ext uri="{9D8B030D-6E8A-4147-A177-3AD203B41FA5}">
                      <a16:colId xmlns:a16="http://schemas.microsoft.com/office/drawing/2014/main" val="737881379"/>
                    </a:ext>
                  </a:extLst>
                </a:gridCol>
              </a:tblGrid>
              <a:tr h="11475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600" b="1" noProof="0" dirty="0"/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noProof="0" dirty="0"/>
                        <a:t>,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noProof="0" dirty="0"/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noProof="0" dirty="0"/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noProof="0" dirty="0"/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noProof="0" dirty="0"/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noProof="0" dirty="0"/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noProof="0" dirty="0"/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b="1" noProof="0" dirty="0"/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noProof="0" dirty="0" err="1"/>
                        <a:t>Peyman</a:t>
                      </a:r>
                      <a:r>
                        <a:rPr lang="en-US" sz="1600" b="1" noProof="0" dirty="0"/>
                        <a:t> Afshani</a:t>
                      </a:r>
                      <a:br>
                        <a:rPr lang="en-US" sz="1600" b="1" noProof="0" dirty="0"/>
                      </a:br>
                      <a:r>
                        <a:rPr lang="en-US" sz="1200" b="1" noProof="0" dirty="0"/>
                        <a:t>associate professor</a:t>
                      </a:r>
                    </a:p>
                    <a:p>
                      <a:r>
                        <a:rPr lang="en-US" sz="1200" noProof="0" dirty="0"/>
                        <a:t>Computational geometry</a:t>
                      </a:r>
                    </a:p>
                    <a:p>
                      <a:r>
                        <a:rPr lang="en-US" sz="1200" b="0" noProof="0" dirty="0"/>
                        <a:t>External memory algorithms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00665049"/>
                  </a:ext>
                </a:extLst>
              </a:tr>
              <a:tr h="696209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en-US" sz="1050" b="0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18745287"/>
                  </a:ext>
                </a:extLst>
              </a:tr>
              <a:tr h="71038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noProof="0" dirty="0"/>
                        <a:t>Gerth Stølting Brodal</a:t>
                      </a:r>
                      <a:br>
                        <a:rPr lang="en-US" sz="1600" b="1" noProof="0" dirty="0"/>
                      </a:br>
                      <a:r>
                        <a:rPr lang="en-US" sz="1200" b="1" noProof="0" dirty="0"/>
                        <a:t>professor</a:t>
                      </a:r>
                      <a:br>
                        <a:rPr lang="en-US" sz="1200" b="1" noProof="0" dirty="0"/>
                      </a:br>
                      <a:r>
                        <a:rPr lang="en-US" sz="1200" noProof="0" dirty="0"/>
                        <a:t>Data structures</a:t>
                      </a:r>
                      <a:br>
                        <a:rPr lang="en-US" sz="1200" noProof="0" dirty="0"/>
                      </a:br>
                      <a:r>
                        <a:rPr lang="en-US" sz="1200" noProof="0" dirty="0"/>
                        <a:t>External memory algorithms</a:t>
                      </a:r>
                      <a:endParaRPr lang="en-US" sz="1200" b="0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44355332"/>
                  </a:ext>
                </a:extLst>
              </a:tr>
              <a:tr h="218579">
                <a:tc>
                  <a:txBody>
                    <a:bodyPr/>
                    <a:lstStyle/>
                    <a:p>
                      <a:endParaRPr lang="en-US" sz="1600" b="1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02833737"/>
                  </a:ext>
                </a:extLst>
              </a:tr>
              <a:tr h="163934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en-US" sz="1200" b="0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67786468"/>
                  </a:ext>
                </a:extLst>
              </a:tr>
              <a:tr h="997268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en-US" sz="1200" b="0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83410336"/>
                  </a:ext>
                </a:extLst>
              </a:tr>
              <a:tr h="1584699"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59466004"/>
                  </a:ext>
                </a:extLst>
              </a:tr>
              <a:tr h="696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5832842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7" t="1603" r="15543" b="16612"/>
          <a:stretch/>
        </p:blipFill>
        <p:spPr>
          <a:xfrm>
            <a:off x="8595460" y="1700691"/>
            <a:ext cx="1294878" cy="1584462"/>
          </a:xfrm>
          <a:prstGeom prst="rect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44"/>
          <a:stretch/>
        </p:blipFill>
        <p:spPr>
          <a:xfrm>
            <a:off x="8595460" y="3316025"/>
            <a:ext cx="1294815" cy="1655035"/>
          </a:xfrm>
          <a:prstGeom prst="rect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6049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1085" y="231642"/>
            <a:ext cx="7501617" cy="582952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</a:rPr>
              <a:t>Scalable/Learning Algorithms</a:t>
            </a:r>
          </a:p>
          <a:p>
            <a:r>
              <a:rPr lang="en-US" dirty="0">
                <a:solidFill>
                  <a:schemeClr val="tx1"/>
                </a:solidFill>
              </a:rPr>
              <a:t>Streaming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points are submitted one after another.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Answer questions about the data, but do not store the entire data set.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Problems offered: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Decide whether a graph is connected.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Determine the number of non-zero elements in a vector.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Optimization: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Gradient descents iteratively improve a current solution by inching closer to the optimum.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Problems offered: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Compare different gradient descents for linear regression.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935391" y="-1"/>
          <a:ext cx="2242401" cy="5547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2401">
                  <a:extLst>
                    <a:ext uri="{9D8B030D-6E8A-4147-A177-3AD203B41FA5}">
                      <a16:colId xmlns:a16="http://schemas.microsoft.com/office/drawing/2014/main" val="737881379"/>
                    </a:ext>
                  </a:extLst>
                </a:gridCol>
              </a:tblGrid>
              <a:tr h="11475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b="0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00665049"/>
                  </a:ext>
                </a:extLst>
              </a:tr>
              <a:tr h="997268">
                <a:tc>
                  <a:txBody>
                    <a:bodyPr/>
                    <a:lstStyle/>
                    <a:p>
                      <a:endParaRPr lang="en-US" sz="1600" b="1" noProof="0" dirty="0"/>
                    </a:p>
                    <a:p>
                      <a:endParaRPr lang="en-US" sz="1600" b="1" noProof="0" dirty="0"/>
                    </a:p>
                    <a:p>
                      <a:endParaRPr lang="en-US" sz="1600" b="1" noProof="0" dirty="0"/>
                    </a:p>
                    <a:p>
                      <a:endParaRPr lang="en-US" sz="1600" b="1" noProof="0" dirty="0"/>
                    </a:p>
                    <a:p>
                      <a:r>
                        <a:rPr lang="en-US" sz="1600" b="1" noProof="0" dirty="0"/>
                        <a:t>Chris Schwiegelshohn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200" b="1" noProof="0" dirty="0"/>
                        <a:t>associate professor</a:t>
                      </a:r>
                      <a:br>
                        <a:rPr lang="en-US" sz="1200" b="1" noProof="0" dirty="0"/>
                      </a:br>
                      <a:r>
                        <a:rPr lang="en-US" sz="1200" noProof="0" dirty="0"/>
                        <a:t>Sketching</a:t>
                      </a:r>
                      <a:br>
                        <a:rPr lang="en-US" sz="1200" noProof="0" dirty="0"/>
                      </a:br>
                      <a:r>
                        <a:rPr lang="en-US" sz="1200" b="0" noProof="0" dirty="0"/>
                        <a:t>Approximation Algorithms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83410336"/>
                  </a:ext>
                </a:extLst>
              </a:tr>
              <a:tr h="1584699">
                <a:tc>
                  <a:txBody>
                    <a:bodyPr/>
                    <a:lstStyle/>
                    <a:p>
                      <a:endParaRPr lang="en-US" sz="1600" b="1" noProof="0" dirty="0"/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sz="1200" noProof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noProof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noProof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noProof="0" dirty="0"/>
                        <a:t>Andrea </a:t>
                      </a:r>
                      <a:r>
                        <a:rPr lang="en-US" sz="1600" b="1" noProof="0" dirty="0" err="1"/>
                        <a:t>Paudice</a:t>
                      </a:r>
                      <a:br>
                        <a:rPr lang="en-US" sz="1600" b="1" noProof="0" dirty="0"/>
                      </a:br>
                      <a:r>
                        <a:rPr lang="en-US" sz="1200" b="1" baseline="0" noProof="0" dirty="0"/>
                        <a:t>assistant professor</a:t>
                      </a:r>
                      <a:br>
                        <a:rPr lang="en-US" sz="1600" b="1" baseline="0" noProof="0" dirty="0"/>
                      </a:br>
                      <a:r>
                        <a:rPr lang="en-US" sz="1200" b="0" baseline="0" noProof="0" dirty="0"/>
                        <a:t>Machine Learning </a:t>
                      </a:r>
                      <a:br>
                        <a:rPr lang="en-US" sz="1200" b="0" baseline="0" noProof="0" dirty="0"/>
                      </a:br>
                      <a:r>
                        <a:rPr lang="en-US" sz="1200" b="0" baseline="0" noProof="0" dirty="0"/>
                        <a:t>Optimization</a:t>
                      </a:r>
                      <a:endParaRPr lang="en-US" sz="1200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59466004"/>
                  </a:ext>
                </a:extLst>
              </a:tr>
              <a:tr h="696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583284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934" y="1676030"/>
            <a:ext cx="1319297" cy="1470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87D8A-8960-47E5-D55E-DA3145813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972" y="3846594"/>
            <a:ext cx="1047220" cy="14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0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3EAAE-839C-11E9-C8A1-8A8527D07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BA305E-77A8-0E14-962F-C7AEC0AE095F}"/>
              </a:ext>
            </a:extLst>
          </p:cNvPr>
          <p:cNvSpPr/>
          <p:nvPr/>
        </p:nvSpPr>
        <p:spPr>
          <a:xfrm>
            <a:off x="471085" y="231642"/>
            <a:ext cx="7501617" cy="582952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800"/>
              </a:spcAft>
            </a:pPr>
            <a:r>
              <a:rPr lang="en-US" sz="4000" b="1" dirty="0">
                <a:solidFill>
                  <a:schemeClr val="tx1"/>
                </a:solidFill>
              </a:rPr>
              <a:t>Learning Algorithms</a:t>
            </a:r>
          </a:p>
          <a:p>
            <a:r>
              <a:rPr lang="en-US" dirty="0">
                <a:solidFill>
                  <a:schemeClr val="tx1"/>
                </a:solidFill>
              </a:rPr>
              <a:t>Streaming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points are submitted one after another.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Answer questions about the data, but do not store the entire data 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Different degrees of difficulty depending on problem, type of data, type of updates, etc.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Problems offered: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Connectivity: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receive edge updates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decide whether a graph is connected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Distinct Elements: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receive updates to a vector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decide how many non-zero entries the vector has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1BFA582-69BF-F4FF-19DC-AA97551524E7}"/>
              </a:ext>
            </a:extLst>
          </p:cNvPr>
          <p:cNvGraphicFramePr>
            <a:graphicFrameLocks noGrp="1"/>
          </p:cNvGraphicFramePr>
          <p:nvPr/>
        </p:nvGraphicFramePr>
        <p:xfrm>
          <a:off x="9935391" y="-1"/>
          <a:ext cx="2242401" cy="5044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2401">
                  <a:extLst>
                    <a:ext uri="{9D8B030D-6E8A-4147-A177-3AD203B41FA5}">
                      <a16:colId xmlns:a16="http://schemas.microsoft.com/office/drawing/2014/main" val="737881379"/>
                    </a:ext>
                  </a:extLst>
                </a:gridCol>
              </a:tblGrid>
              <a:tr h="11475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b="0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00665049"/>
                  </a:ext>
                </a:extLst>
              </a:tr>
              <a:tr h="997268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en-US" sz="1600" b="1" noProof="0" dirty="0"/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sz="1600" b="1" noProof="0" dirty="0"/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1" noProof="0" dirty="0"/>
                        <a:t>Kasper Green Larsen</a:t>
                      </a:r>
                      <a:br>
                        <a:rPr lang="en-US" sz="1600" b="1" noProof="0" dirty="0"/>
                      </a:br>
                      <a:r>
                        <a:rPr lang="en-US" sz="1200" b="1" baseline="0" noProof="0" dirty="0"/>
                        <a:t>associate professor</a:t>
                      </a:r>
                      <a:br>
                        <a:rPr lang="en-US" sz="1600" b="1" baseline="0" noProof="0" dirty="0"/>
                      </a:br>
                      <a:r>
                        <a:rPr lang="en-US" sz="1200" b="0" baseline="0" noProof="0" dirty="0"/>
                        <a:t>Data structures</a:t>
                      </a:r>
                      <a:br>
                        <a:rPr lang="en-US" sz="1200" b="0" baseline="0" noProof="0" dirty="0"/>
                      </a:br>
                      <a:r>
                        <a:rPr lang="en-US" sz="1200" b="0" baseline="0" noProof="0" dirty="0"/>
                        <a:t>Lower bounds</a:t>
                      </a:r>
                      <a:endParaRPr lang="en-US" sz="1200" b="0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83410336"/>
                  </a:ext>
                </a:extLst>
              </a:tr>
              <a:tr h="1584699">
                <a:tc>
                  <a:txBody>
                    <a:bodyPr/>
                    <a:lstStyle/>
                    <a:p>
                      <a:endParaRPr lang="en-US" sz="1600" b="1" noProof="0" dirty="0"/>
                    </a:p>
                    <a:p>
                      <a:endParaRPr lang="en-US" sz="1600" b="1" noProof="0" dirty="0"/>
                    </a:p>
                    <a:p>
                      <a:endParaRPr lang="en-US" sz="1600" b="1" noProof="0" dirty="0"/>
                    </a:p>
                    <a:p>
                      <a:endParaRPr lang="en-US" sz="1600" b="1" noProof="0" dirty="0"/>
                    </a:p>
                    <a:p>
                      <a:r>
                        <a:rPr lang="en-US" sz="1600" b="1" noProof="0" dirty="0"/>
                        <a:t>Chris Schwiegelshohn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200" b="1" noProof="0" dirty="0"/>
                        <a:t>assistant professor</a:t>
                      </a:r>
                      <a:br>
                        <a:rPr lang="en-US" sz="1200" b="1" noProof="0" dirty="0"/>
                      </a:br>
                      <a:r>
                        <a:rPr lang="en-US" sz="1200" noProof="0" dirty="0"/>
                        <a:t>Machine learning</a:t>
                      </a:r>
                      <a:br>
                        <a:rPr lang="en-US" sz="1200" noProof="0" dirty="0"/>
                      </a:br>
                      <a:r>
                        <a:rPr lang="en-US" sz="1200" noProof="0" dirty="0"/>
                        <a:t>Dimension reduction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59466004"/>
                  </a:ext>
                </a:extLst>
              </a:tr>
              <a:tr h="696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15832842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01798D6-9626-FBAF-53B9-494FAFAE61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1" t="1073" r="6763" b="26031"/>
          <a:stretch/>
        </p:blipFill>
        <p:spPr>
          <a:xfrm>
            <a:off x="8599370" y="1598232"/>
            <a:ext cx="1290397" cy="1729820"/>
          </a:xfrm>
          <a:prstGeom prst="rect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73B0A6-41C3-FDEE-659B-008CA84E2F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60" y="3421249"/>
            <a:ext cx="1319297" cy="14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a-DK" dirty="0"/>
              <a:t>Data-Intensive Systems (DIS)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a-DK" dirty="0"/>
              <a:t>Bachelor </a:t>
            </a:r>
            <a:r>
              <a:rPr lang="da-DK" dirty="0" err="1"/>
              <a:t>project</a:t>
            </a:r>
            <a:r>
              <a:rPr lang="da-DK" dirty="0"/>
              <a:t> </a:t>
            </a:r>
            <a:r>
              <a:rPr lang="da-DK" dirty="0" err="1"/>
              <a:t>proposals</a:t>
            </a:r>
            <a:r>
              <a:rPr lang="da-DK" dirty="0"/>
              <a:t> 2026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a-DK" b="1" dirty="0"/>
              <a:t>Akhil Arora</a:t>
            </a:r>
            <a:r>
              <a:rPr lang="da-DK" dirty="0"/>
              <a:t>, Davide </a:t>
            </a:r>
            <a:r>
              <a:rPr lang="da-DK" dirty="0" err="1"/>
              <a:t>Mottin</a:t>
            </a:r>
            <a:r>
              <a:rPr lang="da-DK" dirty="0"/>
              <a:t>, and Ira </a:t>
            </a:r>
            <a:r>
              <a:rPr lang="da-DK" dirty="0" err="1"/>
              <a:t>Assent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373775" y="-5641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a-DK" dirty="0"/>
              <a:t>The DIS Group</a:t>
            </a:r>
            <a:endParaRPr dirty="0"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540925" y="1018669"/>
            <a:ext cx="11277300" cy="52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 b="1" dirty="0" err="1"/>
              <a:t>Our</a:t>
            </a:r>
            <a:r>
              <a:rPr lang="da-DK" b="1" dirty="0"/>
              <a:t> </a:t>
            </a:r>
            <a:r>
              <a:rPr lang="da-DK" b="1" dirty="0" err="1"/>
              <a:t>interests</a:t>
            </a:r>
            <a:endParaRPr b="1" dirty="0"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a-DK" dirty="0"/>
              <a:t>Data management [1], data science [2], </a:t>
            </a:r>
            <a:r>
              <a:rPr lang="da-DK" dirty="0" err="1"/>
              <a:t>natural</a:t>
            </a:r>
            <a:r>
              <a:rPr lang="da-DK" dirty="0"/>
              <a:t> </a:t>
            </a:r>
            <a:r>
              <a:rPr lang="da-DK" dirty="0" err="1"/>
              <a:t>language</a:t>
            </a:r>
            <a:r>
              <a:rPr lang="da-DK" dirty="0"/>
              <a:t> </a:t>
            </a:r>
            <a:r>
              <a:rPr lang="da-DK" dirty="0" err="1"/>
              <a:t>processing</a:t>
            </a:r>
            <a:r>
              <a:rPr lang="da-DK" dirty="0"/>
              <a:t> [3], </a:t>
            </a:r>
            <a:br>
              <a:rPr lang="da-DK" dirty="0"/>
            </a:br>
            <a:r>
              <a:rPr lang="da-DK" dirty="0" err="1"/>
              <a:t>machine</a:t>
            </a:r>
            <a:r>
              <a:rPr lang="da-DK" dirty="0"/>
              <a:t> learning, </a:t>
            </a:r>
            <a:r>
              <a:rPr lang="da-DK" dirty="0" err="1"/>
              <a:t>computational</a:t>
            </a:r>
            <a:r>
              <a:rPr lang="da-DK" dirty="0"/>
              <a:t> social science [4], and </a:t>
            </a:r>
            <a:r>
              <a:rPr lang="da-DK" dirty="0" err="1"/>
              <a:t>artificial</a:t>
            </a:r>
            <a:r>
              <a:rPr lang="da-DK" dirty="0"/>
              <a:t> </a:t>
            </a:r>
            <a:r>
              <a:rPr lang="da-DK" dirty="0" err="1"/>
              <a:t>intelligence</a:t>
            </a:r>
            <a:endParaRPr dirty="0"/>
          </a:p>
          <a:p>
            <a:pPr marL="228600" lvl="0" indent="-2921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da-DK" dirty="0"/>
              <a:t>Models and </a:t>
            </a:r>
            <a:r>
              <a:rPr lang="da-DK" dirty="0" err="1"/>
              <a:t>algorithms</a:t>
            </a:r>
            <a:endParaRPr dirty="0"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a-DK" dirty="0" err="1"/>
              <a:t>Efficiency</a:t>
            </a:r>
            <a:r>
              <a:rPr lang="da-DK" dirty="0"/>
              <a:t>, </a:t>
            </a:r>
            <a:r>
              <a:rPr lang="da-DK" dirty="0" err="1"/>
              <a:t>scalability</a:t>
            </a:r>
            <a:r>
              <a:rPr lang="da-DK" dirty="0"/>
              <a:t>, and </a:t>
            </a:r>
            <a:r>
              <a:rPr lang="da-DK" dirty="0" err="1"/>
              <a:t>interpretability</a:t>
            </a:r>
            <a:br>
              <a:rPr lang="da-DK" dirty="0"/>
            </a:b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 b="1" dirty="0" err="1"/>
              <a:t>Our</a:t>
            </a:r>
            <a:r>
              <a:rPr lang="da-DK" b="1" dirty="0"/>
              <a:t> </a:t>
            </a:r>
            <a:r>
              <a:rPr lang="da-DK" b="1" dirty="0" err="1"/>
              <a:t>methods</a:t>
            </a:r>
            <a:endParaRPr b="1" dirty="0"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a-DK" dirty="0" err="1"/>
              <a:t>Formalize</a:t>
            </a:r>
            <a:r>
              <a:rPr lang="da-DK" dirty="0"/>
              <a:t> real-</a:t>
            </a:r>
            <a:r>
              <a:rPr lang="da-DK" dirty="0" err="1"/>
              <a:t>world</a:t>
            </a:r>
            <a:r>
              <a:rPr lang="da-DK" dirty="0"/>
              <a:t> problems</a:t>
            </a:r>
            <a:endParaRPr dirty="0"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a-DK" dirty="0"/>
              <a:t>Devise </a:t>
            </a:r>
            <a:r>
              <a:rPr lang="da-DK" dirty="0" err="1"/>
              <a:t>concepts</a:t>
            </a:r>
            <a:r>
              <a:rPr lang="da-DK" dirty="0"/>
              <a:t> and </a:t>
            </a:r>
            <a:r>
              <a:rPr lang="da-DK" dirty="0" err="1"/>
              <a:t>algorithmic</a:t>
            </a:r>
            <a:r>
              <a:rPr lang="da-DK" dirty="0"/>
              <a:t> solutions</a:t>
            </a:r>
            <a:endParaRPr dirty="0"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a-DK" dirty="0" err="1"/>
              <a:t>Evaluate</a:t>
            </a:r>
            <a:r>
              <a:rPr lang="da-DK" dirty="0"/>
              <a:t> </a:t>
            </a:r>
            <a:r>
              <a:rPr lang="da-DK" dirty="0" err="1"/>
              <a:t>empirically</a:t>
            </a:r>
            <a:br>
              <a:rPr lang="da-DK" dirty="0"/>
            </a:b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a-DK" b="1" dirty="0" err="1"/>
              <a:t>Our</a:t>
            </a:r>
            <a:r>
              <a:rPr lang="da-DK" b="1" dirty="0"/>
              <a:t> </a:t>
            </a:r>
            <a:r>
              <a:rPr lang="da-DK" b="1" dirty="0" err="1"/>
              <a:t>tools</a:t>
            </a:r>
            <a:r>
              <a:rPr lang="da-DK" b="1" dirty="0"/>
              <a:t> and </a:t>
            </a:r>
            <a:r>
              <a:rPr lang="da-DK" b="1" dirty="0" err="1"/>
              <a:t>results</a:t>
            </a:r>
            <a:endParaRPr b="1" dirty="0"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a-DK" dirty="0" err="1"/>
              <a:t>Theoretical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, </a:t>
            </a:r>
            <a:r>
              <a:rPr lang="da-DK" dirty="0" err="1"/>
              <a:t>meaningful</a:t>
            </a:r>
            <a:r>
              <a:rPr lang="da-DK" dirty="0"/>
              <a:t> </a:t>
            </a:r>
            <a:r>
              <a:rPr lang="da-DK" dirty="0" err="1"/>
              <a:t>insights</a:t>
            </a:r>
            <a:r>
              <a:rPr lang="da-DK" dirty="0"/>
              <a:t>, and prototype </a:t>
            </a:r>
            <a:r>
              <a:rPr lang="da-DK" dirty="0" err="1"/>
              <a:t>implementations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59670-B76C-0ACD-3D71-FCA65CBC02FC}"/>
              </a:ext>
            </a:extLst>
          </p:cNvPr>
          <p:cNvSpPr txBox="1"/>
          <p:nvPr/>
        </p:nvSpPr>
        <p:spPr>
          <a:xfrm>
            <a:off x="102357" y="5881169"/>
            <a:ext cx="81135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[1] </a:t>
            </a:r>
            <a:r>
              <a:rPr lang="en-CH" dirty="0">
                <a:hlinkClick r:id="rId3"/>
              </a:rPr>
              <a:t>https://cs.au.dk/research/algorithms-data-and-artificial-intelligence/databases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>
                <a:hlinkClick r:id="rId4"/>
              </a:rPr>
              <a:t>https://cs.au.dk/research/algorithms-data-and-artificial-intelligence/data-mining</a:t>
            </a:r>
            <a:endParaRPr lang="en-CH" dirty="0"/>
          </a:p>
          <a:p>
            <a:r>
              <a:rPr lang="en-CH" dirty="0"/>
              <a:t>[3] </a:t>
            </a:r>
            <a:r>
              <a:rPr lang="en-GB" dirty="0">
                <a:hlinkClick r:id="rId5"/>
              </a:rPr>
              <a:t>https://cs.au.dk/research/algorithms-data-and-artificial-intelligence/natural-language-processing</a:t>
            </a:r>
            <a:endParaRPr lang="en-GB" dirty="0"/>
          </a:p>
          <a:p>
            <a:r>
              <a:rPr lang="en-GB" dirty="0"/>
              <a:t>[4] </a:t>
            </a:r>
            <a:r>
              <a:rPr lang="en-GB" dirty="0">
                <a:hlinkClick r:id="rId6"/>
              </a:rPr>
              <a:t>https://cs.au.dk/research/algorithms-data-and-artificial-intelligence/computational-social-science</a:t>
            </a:r>
            <a:r>
              <a:rPr lang="en-GB" dirty="0"/>
              <a:t>  </a:t>
            </a:r>
            <a:endParaRPr lang="en-C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1238330" y="3393826"/>
            <a:ext cx="4482300" cy="1279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Kasper </a:t>
            </a:r>
            <a:r>
              <a:rPr lang="da-DK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Overgaard Mortensen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PhD</a:t>
            </a:r>
            <a:r>
              <a:rPr lang="da-DK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student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271781" y="-49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great</a:t>
            </a:r>
            <a:r>
              <a:rPr lang="da-DK" dirty="0"/>
              <a:t> </a:t>
            </a:r>
            <a:r>
              <a:rPr lang="da-DK" dirty="0" err="1"/>
              <a:t>supervisory</a:t>
            </a:r>
            <a:r>
              <a:rPr lang="da-DK" dirty="0"/>
              <a:t> team</a:t>
            </a:r>
            <a:endParaRPr dirty="0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586" y="3168894"/>
            <a:ext cx="1321800" cy="132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482275" y="1549910"/>
            <a:ext cx="3664766" cy="1202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/>
            <a:r>
              <a:rPr lang="en-GB" sz="2400" dirty="0"/>
              <a:t>Maximilian Egger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PhD</a:t>
            </a:r>
            <a:r>
              <a:rPr lang="da-DK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student</a:t>
            </a:r>
            <a:endParaRPr dirty="0"/>
          </a:p>
        </p:txBody>
      </p:sp>
      <p:pic>
        <p:nvPicPr>
          <p:cNvPr id="104" name="Google Shape;104;p3"/>
          <p:cNvPicPr preferRelativeResize="0"/>
          <p:nvPr/>
        </p:nvPicPr>
        <p:blipFill>
          <a:blip r:embed="rId4">
            <a:alphaModFix/>
          </a:blip>
          <a:srcRect l="2684" t="3994" r="-2752" b="29339"/>
          <a:stretch>
            <a:fillRect/>
          </a:stretch>
        </p:blipFill>
        <p:spPr>
          <a:xfrm>
            <a:off x="201806" y="1201607"/>
            <a:ext cx="1325700" cy="132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6976132" y="3410926"/>
            <a:ext cx="4120200" cy="126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Amalie Brogaard Pauli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PhD student</a:t>
            </a:r>
            <a:endParaRPr/>
          </a:p>
        </p:txBody>
      </p:sp>
      <p:pic>
        <p:nvPicPr>
          <p:cNvPr id="106" name="Google Shape;106;p3" descr="Amalie Brogaard Pauli | DDSA"/>
          <p:cNvPicPr preferRelativeResize="0"/>
          <p:nvPr/>
        </p:nvPicPr>
        <p:blipFill rotWithShape="1">
          <a:blip r:embed="rId5">
            <a:alphaModFix/>
          </a:blip>
          <a:srcRect b="22987"/>
          <a:stretch/>
        </p:blipFill>
        <p:spPr>
          <a:xfrm>
            <a:off x="6810594" y="3211433"/>
            <a:ext cx="1321800" cy="127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" name="Google Shape;107;p3"/>
          <p:cNvSpPr/>
          <p:nvPr/>
        </p:nvSpPr>
        <p:spPr>
          <a:xfrm>
            <a:off x="2509020" y="5243039"/>
            <a:ext cx="3047400" cy="1202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Cheng Huang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PhD student</a:t>
            </a:r>
            <a:endParaRPr/>
          </a:p>
        </p:txBody>
      </p:sp>
      <p:pic>
        <p:nvPicPr>
          <p:cNvPr id="108" name="Google Shape;108;p3" descr="kouteisang (Cheng Huang) · Git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8546" y="4768141"/>
            <a:ext cx="1323600" cy="132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Google Shape;109;p3"/>
          <p:cNvSpPr/>
          <p:nvPr/>
        </p:nvSpPr>
        <p:spPr>
          <a:xfrm>
            <a:off x="9036232" y="1549910"/>
            <a:ext cx="2776040" cy="1202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Ankita </a:t>
            </a:r>
            <a:r>
              <a:rPr lang="da-DK" sz="24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Maity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PhD</a:t>
            </a:r>
            <a:r>
              <a:rPr lang="da-DK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student</a:t>
            </a:r>
            <a:endParaRPr dirty="0"/>
          </a:p>
        </p:txBody>
      </p:sp>
      <p:pic>
        <p:nvPicPr>
          <p:cNvPr id="110" name="Google Shape;110;p3"/>
          <p:cNvPicPr preferRelativeResize="0"/>
          <p:nvPr/>
        </p:nvPicPr>
        <p:blipFill>
          <a:blip r:embed="rId7">
            <a:alphaModFix/>
          </a:blip>
          <a:srcRect l="5401" t="4322" r="-5469" b="29487"/>
          <a:stretch>
            <a:fillRect/>
          </a:stretch>
        </p:blipFill>
        <p:spPr>
          <a:xfrm>
            <a:off x="8639458" y="1064866"/>
            <a:ext cx="1325700" cy="132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4677504" y="1549910"/>
            <a:ext cx="3651000" cy="1202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Nearchos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Potamitis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PhD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student</a:t>
            </a:r>
            <a:endParaRPr dirty="0"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97030" y="1075012"/>
            <a:ext cx="1323600" cy="132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" name="Google Shape;105;p3">
            <a:extLst>
              <a:ext uri="{FF2B5EF4-FFF2-40B4-BE49-F238E27FC236}">
                <a16:creationId xmlns:a16="http://schemas.microsoft.com/office/drawing/2014/main" id="{365FCA21-8E67-C4DC-1BB0-43BFD531A679}"/>
              </a:ext>
            </a:extLst>
          </p:cNvPr>
          <p:cNvSpPr/>
          <p:nvPr/>
        </p:nvSpPr>
        <p:spPr>
          <a:xfrm>
            <a:off x="6976132" y="5182739"/>
            <a:ext cx="4120200" cy="126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/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Bembua</a:t>
            </a:r>
            <a:r>
              <a:rPr lang="da-DK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a-DK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Bainson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PhD</a:t>
            </a:r>
            <a:r>
              <a:rPr lang="da-DK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student</a:t>
            </a:r>
            <a:endParaRPr dirty="0"/>
          </a:p>
        </p:txBody>
      </p:sp>
      <p:pic>
        <p:nvPicPr>
          <p:cNvPr id="6" name="Google Shape;106;p3">
            <a:extLst>
              <a:ext uri="{FF2B5EF4-FFF2-40B4-BE49-F238E27FC236}">
                <a16:creationId xmlns:a16="http://schemas.microsoft.com/office/drawing/2014/main" id="{8C9CA6AC-E418-0520-A55D-EA2887EA6D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rcRect t="1611" b="1611"/>
          <a:stretch/>
        </p:blipFill>
        <p:spPr>
          <a:xfrm>
            <a:off x="6635582" y="4837729"/>
            <a:ext cx="1321800" cy="127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8120800" y="1406523"/>
            <a:ext cx="4089900" cy="258857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8101300" y="4732410"/>
            <a:ext cx="4089900" cy="212554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-1" y="1392865"/>
            <a:ext cx="4051006" cy="5465135"/>
          </a:xfrm>
          <a:prstGeom prst="rect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818041" y="1490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a-DK"/>
              <a:t>Projects in a Nutshell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8758385" y="6143994"/>
            <a:ext cx="19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endParaRPr dirty="0"/>
          </a:p>
        </p:txBody>
      </p:sp>
      <p:sp>
        <p:nvSpPr>
          <p:cNvPr id="125" name="Google Shape;125;p4"/>
          <p:cNvSpPr/>
          <p:nvPr/>
        </p:nvSpPr>
        <p:spPr>
          <a:xfrm>
            <a:off x="321375" y="1771132"/>
            <a:ext cx="3404100" cy="70784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GB" sz="2000" dirty="0"/>
              <a:t>Red</a:t>
            </a:r>
            <a:r>
              <a:rPr lang="en-GB" sz="2000" baseline="30000" dirty="0"/>
              <a:t>2</a:t>
            </a:r>
            <a:r>
              <a:rPr lang="en-GB" sz="2000" dirty="0"/>
              <a:t>: Redundancy Reduction in Graphs</a:t>
            </a:r>
            <a:endParaRPr sz="2400" dirty="0"/>
          </a:p>
        </p:txBody>
      </p:sp>
      <p:sp>
        <p:nvSpPr>
          <p:cNvPr id="126" name="Google Shape;126;p4"/>
          <p:cNvSpPr/>
          <p:nvPr/>
        </p:nvSpPr>
        <p:spPr>
          <a:xfrm>
            <a:off x="321375" y="2746987"/>
            <a:ext cx="3404100" cy="70784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000" dirty="0"/>
              <a:t>GAG: Graph Algorithms marry GPUs</a:t>
            </a:r>
            <a:endParaRPr sz="3200" b="1" dirty="0">
              <a:solidFill>
                <a:schemeClr val="dk1"/>
              </a:solidFill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8354800" y="1778519"/>
            <a:ext cx="3621900" cy="800179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000" dirty="0">
                <a:latin typeface="Arial" panose="020B0604020202020204" pitchFamily="34" charset="0"/>
              </a:rPr>
              <a:t>Robust Multilingual News Collection Pipelines</a:t>
            </a:r>
            <a:endParaRPr sz="20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8355742" y="5153672"/>
            <a:ext cx="3621900" cy="400069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dirty="0"/>
              <a:t>Can Bandits Count?</a:t>
            </a:r>
            <a:endParaRPr dirty="0"/>
          </a:p>
        </p:txBody>
      </p:sp>
      <p:sp>
        <p:nvSpPr>
          <p:cNvPr id="130" name="Google Shape;130;p4"/>
          <p:cNvSpPr txBox="1"/>
          <p:nvPr/>
        </p:nvSpPr>
        <p:spPr>
          <a:xfrm>
            <a:off x="8332531" y="2899987"/>
            <a:ext cx="2812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Natural Language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dirty="0"/>
          </a:p>
        </p:txBody>
      </p:sp>
      <p:pic>
        <p:nvPicPr>
          <p:cNvPr id="131" name="Google Shape;131;p4" descr="Networking free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7210" y="5833652"/>
            <a:ext cx="833634" cy="83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/>
          <p:nvPr/>
        </p:nvSpPr>
        <p:spPr>
          <a:xfrm>
            <a:off x="321375" y="3728218"/>
            <a:ext cx="3404100" cy="733494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spcBef>
                <a:spcPts val="216"/>
              </a:spcBef>
              <a:buClr>
                <a:schemeClr val="dk1"/>
              </a:buClr>
              <a:buSzPts val="1100"/>
            </a:pPr>
            <a:r>
              <a:rPr lang="en-GB" sz="2000" dirty="0" err="1"/>
              <a:t>BeG</a:t>
            </a:r>
            <a:r>
              <a:rPr lang="en-GB" sz="2000" dirty="0"/>
              <a:t>: A Benchmark for Graph Correspondences</a:t>
            </a:r>
            <a:endParaRPr sz="3200" dirty="0"/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8333" y="2952593"/>
            <a:ext cx="849091" cy="84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4250" y="5988775"/>
            <a:ext cx="833650" cy="8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/>
          <p:nvPr/>
        </p:nvSpPr>
        <p:spPr>
          <a:xfrm>
            <a:off x="321375" y="4732410"/>
            <a:ext cx="3404100" cy="74883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000" dirty="0">
                <a:latin typeface="Arial" panose="020B0604020202020204" pitchFamily="34" charset="0"/>
              </a:rPr>
              <a:t>Dynamic Query-Aware </a:t>
            </a:r>
            <a:r>
              <a:rPr lang="en-GB" sz="2000" dirty="0" err="1">
                <a:latin typeface="Arial" panose="020B0604020202020204" pitchFamily="34" charset="0"/>
              </a:rPr>
              <a:t>PathRank</a:t>
            </a:r>
            <a:r>
              <a:rPr lang="en-GB" sz="2000" dirty="0">
                <a:latin typeface="Arial" panose="020B0604020202020204" pitchFamily="34" charset="0"/>
              </a:rPr>
              <a:t> Summarization</a:t>
            </a:r>
            <a:endParaRPr sz="2000" dirty="0"/>
          </a:p>
        </p:txBody>
      </p:sp>
      <p:sp>
        <p:nvSpPr>
          <p:cNvPr id="137" name="Google Shape;137;p4"/>
          <p:cNvSpPr/>
          <p:nvPr/>
        </p:nvSpPr>
        <p:spPr>
          <a:xfrm>
            <a:off x="4051000" y="1392900"/>
            <a:ext cx="4099200" cy="5465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6">
            <a:alphaModFix/>
          </a:blip>
          <a:srcRect l="24441" t="16631" r="23017" b="11150"/>
          <a:stretch/>
        </p:blipFill>
        <p:spPr>
          <a:xfrm>
            <a:off x="6920412" y="5786567"/>
            <a:ext cx="1023287" cy="7876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4263706" y="5712899"/>
            <a:ext cx="2812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Artificial</a:t>
            </a:r>
            <a:r>
              <a:rPr lang="da-DK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Intelligence</a:t>
            </a:r>
            <a:endParaRPr dirty="0"/>
          </a:p>
        </p:txBody>
      </p:sp>
      <p:sp>
        <p:nvSpPr>
          <p:cNvPr id="140" name="Google Shape;140;p4"/>
          <p:cNvSpPr txBox="1"/>
          <p:nvPr/>
        </p:nvSpPr>
        <p:spPr>
          <a:xfrm>
            <a:off x="107597" y="5928444"/>
            <a:ext cx="282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Intelligence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4369455" y="1771132"/>
            <a:ext cx="3404100" cy="70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GB" sz="2000" dirty="0" err="1">
                <a:latin typeface="Arial" panose="020B0604020202020204" pitchFamily="34" charset="0"/>
              </a:rPr>
              <a:t>CriticBench</a:t>
            </a:r>
            <a:r>
              <a:rPr lang="en-GB" sz="2000" dirty="0">
                <a:latin typeface="Arial" panose="020B0604020202020204" pitchFamily="34" charset="0"/>
              </a:rPr>
              <a:t> Evaluation with New Iterative Methods</a:t>
            </a:r>
            <a:endParaRPr sz="2400" dirty="0"/>
          </a:p>
        </p:txBody>
      </p:sp>
      <p:sp>
        <p:nvSpPr>
          <p:cNvPr id="143" name="Google Shape;143;p4"/>
          <p:cNvSpPr/>
          <p:nvPr/>
        </p:nvSpPr>
        <p:spPr>
          <a:xfrm>
            <a:off x="4369455" y="3118290"/>
            <a:ext cx="3404100" cy="101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dirty="0" err="1">
                <a:solidFill>
                  <a:schemeClr val="dk1"/>
                </a:solidFill>
              </a:rPr>
              <a:t>CacheSaver</a:t>
            </a:r>
            <a:r>
              <a:rPr lang="da-DK" sz="2000" dirty="0">
                <a:solidFill>
                  <a:schemeClr val="dk1"/>
                </a:solidFill>
              </a:rPr>
              <a:t>: Efficient, </a:t>
            </a:r>
            <a:r>
              <a:rPr lang="da-DK" sz="2000" dirty="0" err="1">
                <a:solidFill>
                  <a:schemeClr val="dk1"/>
                </a:solidFill>
              </a:rPr>
              <a:t>Cost-effective</a:t>
            </a:r>
            <a:r>
              <a:rPr lang="da-DK" sz="2000" dirty="0">
                <a:solidFill>
                  <a:schemeClr val="dk1"/>
                </a:solidFill>
              </a:rPr>
              <a:t> </a:t>
            </a:r>
            <a:r>
              <a:rPr lang="da-DK" sz="2000" dirty="0" err="1">
                <a:solidFill>
                  <a:schemeClr val="dk1"/>
                </a:solidFill>
              </a:rPr>
              <a:t>Experimentation</a:t>
            </a:r>
            <a:r>
              <a:rPr lang="da-DK" sz="2000" dirty="0">
                <a:solidFill>
                  <a:schemeClr val="dk1"/>
                </a:solidFill>
              </a:rPr>
              <a:t> with </a:t>
            </a:r>
            <a:r>
              <a:rPr lang="da-DK" sz="2000" dirty="0" err="1">
                <a:solidFill>
                  <a:schemeClr val="dk1"/>
                </a:solidFill>
              </a:rPr>
              <a:t>LLMs</a:t>
            </a:r>
            <a:endParaRPr sz="2400" dirty="0"/>
          </a:p>
        </p:txBody>
      </p:sp>
      <p:sp>
        <p:nvSpPr>
          <p:cNvPr id="144" name="Google Shape;144;p4"/>
          <p:cNvSpPr/>
          <p:nvPr/>
        </p:nvSpPr>
        <p:spPr>
          <a:xfrm>
            <a:off x="4374091" y="4773249"/>
            <a:ext cx="3404100" cy="70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>
                <a:solidFill>
                  <a:schemeClr val="dk1"/>
                </a:solidFill>
              </a:rPr>
              <a:t>Explainable AI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24" grpId="0"/>
      <p:bldP spid="125" grpId="0" animBg="1"/>
      <p:bldP spid="126" grpId="0" animBg="1"/>
      <p:bldP spid="127" grpId="0" animBg="1"/>
      <p:bldP spid="128" grpId="0" animBg="1"/>
      <p:bldP spid="130" grpId="0"/>
      <p:bldP spid="132" grpId="0" animBg="1"/>
      <p:bldP spid="136" grpId="0" animBg="1"/>
      <p:bldP spid="137" grpId="0" animBg="1"/>
      <p:bldP spid="139" grpId="0"/>
      <p:bldP spid="140" grpId="0"/>
      <p:bldP spid="142" grpId="0" animBg="1"/>
      <p:bldP spid="143" grpId="0" animBg="1"/>
      <p:bldP spid="14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1648</Words>
  <Application>Microsoft Office PowerPoint</Application>
  <PresentationFormat>Widescreen</PresentationFormat>
  <Paragraphs>235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CMR10</vt:lpstr>
      <vt:lpstr>Wingdings</vt:lpstr>
      <vt:lpstr>Office Theme</vt:lpstr>
      <vt:lpstr>ADA section Algorithms, Data and Artificial Intelligence </vt:lpstr>
      <vt:lpstr>PowerPoint Presentation</vt:lpstr>
      <vt:lpstr>PowerPoint Presentation</vt:lpstr>
      <vt:lpstr>PowerPoint Presentation</vt:lpstr>
      <vt:lpstr>PowerPoint Presentation</vt:lpstr>
      <vt:lpstr>Data-Intensive Systems (DIS)</vt:lpstr>
      <vt:lpstr>The DIS Group</vt:lpstr>
      <vt:lpstr>Our great supervisory team</vt:lpstr>
      <vt:lpstr>Projects in a Nutshell</vt:lpstr>
      <vt:lpstr>Graph Intelligence</vt:lpstr>
      <vt:lpstr>Artificial Intelligence</vt:lpstr>
      <vt:lpstr>Natural Language Processing &amp; Data Mining</vt:lpstr>
      <vt:lpstr>Bachelor Projects 2026</vt:lpstr>
      <vt:lpstr>People</vt:lpstr>
      <vt:lpstr>Courses</vt:lpstr>
      <vt:lpstr>Projects</vt:lpstr>
      <vt:lpstr>Final remarks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Projects 2024</dc:title>
  <dc:creator>Kristoffer Arnsfelt Hansen</dc:creator>
  <cp:lastModifiedBy>Kristoffer Arnsfelt Hansen</cp:lastModifiedBy>
  <cp:revision>21</cp:revision>
  <dcterms:created xsi:type="dcterms:W3CDTF">2023-11-21T09:42:05Z</dcterms:created>
  <dcterms:modified xsi:type="dcterms:W3CDTF">2025-11-26T07:50:00Z</dcterms:modified>
</cp:coreProperties>
</file>